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85" r:id="rId5"/>
    <p:sldMasterId id="2147483742" r:id="rId6"/>
  </p:sldMasterIdLst>
  <p:notesMasterIdLst>
    <p:notesMasterId r:id="rId23"/>
  </p:notesMasterIdLst>
  <p:handoutMasterIdLst>
    <p:handoutMasterId r:id="rId24"/>
  </p:handoutMasterIdLst>
  <p:sldIdLst>
    <p:sldId id="488" r:id="rId7"/>
    <p:sldId id="514" r:id="rId8"/>
    <p:sldId id="504" r:id="rId9"/>
    <p:sldId id="505" r:id="rId10"/>
    <p:sldId id="506" r:id="rId11"/>
    <p:sldId id="508" r:id="rId12"/>
    <p:sldId id="507" r:id="rId13"/>
    <p:sldId id="509" r:id="rId14"/>
    <p:sldId id="511" r:id="rId15"/>
    <p:sldId id="510" r:id="rId16"/>
    <p:sldId id="512" r:id="rId17"/>
    <p:sldId id="513" r:id="rId18"/>
    <p:sldId id="515" r:id="rId19"/>
    <p:sldId id="516" r:id="rId20"/>
    <p:sldId id="517" r:id="rId21"/>
    <p:sldId id="460" r:id="rId22"/>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ding slide (please choose)" id="{E27FC43B-4921-264E-B130-B0D5F3CD2A8E}">
          <p14:sldIdLst/>
        </p14:section>
        <p14:section name="Template slides" id="{389E8766-1E48-2D4A-8446-C186DEC569BB}">
          <p14:sldIdLst>
            <p14:sldId id="488"/>
            <p14:sldId id="514"/>
            <p14:sldId id="504"/>
            <p14:sldId id="505"/>
            <p14:sldId id="506"/>
            <p14:sldId id="508"/>
            <p14:sldId id="507"/>
            <p14:sldId id="509"/>
            <p14:sldId id="511"/>
            <p14:sldId id="510"/>
            <p14:sldId id="512"/>
            <p14:sldId id="513"/>
            <p14:sldId id="515"/>
            <p14:sldId id="516"/>
            <p14:sldId id="517"/>
          </p14:sldIdLst>
        </p14:section>
        <p14:section name="Final slide" id="{8248B22D-65CF-8649-A16E-A8C999FA6474}">
          <p14:sldIdLst>
            <p14:sldId id="46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Carroll" initials="MC" lastIdx="3" clrIdx="0"/>
  <p:cmAuthor id="1" name="Molly McCarthy" initials="MM" lastIdx="6" clrIdx="1">
    <p:extLst>
      <p:ext uri="{19B8F6BF-5375-455C-9EA6-DF929625EA0E}">
        <p15:presenceInfo xmlns:p15="http://schemas.microsoft.com/office/powerpoint/2012/main" userId="S::molly.mccarthy@griffith.edu.au::fca8a5e5-fabd-4fb6-a980-c93b447a1c4f" providerId="AD"/>
      </p:ext>
    </p:extLst>
  </p:cmAuthor>
  <p:cmAuthor id="2" name="Molly McCarthy" initials="MM [2]" lastIdx="1" clrIdx="2">
    <p:extLst>
      <p:ext uri="{19B8F6BF-5375-455C-9EA6-DF929625EA0E}">
        <p15:presenceInfo xmlns:p15="http://schemas.microsoft.com/office/powerpoint/2012/main" userId="Molly McCart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11"/>
    <a:srgbClr val="EC251D"/>
    <a:srgbClr val="C91F14"/>
    <a:srgbClr val="E30918"/>
    <a:srgbClr val="DA1E12"/>
    <a:srgbClr val="ACACAC"/>
    <a:srgbClr val="DA0012"/>
    <a:srgbClr val="FF2F92"/>
    <a:srgbClr val="D70111"/>
    <a:srgbClr val="D922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41" autoAdjust="0"/>
  </p:normalViewPr>
  <p:slideViewPr>
    <p:cSldViewPr snapToGrid="0">
      <p:cViewPr varScale="1">
        <p:scale>
          <a:sx n="70" d="100"/>
          <a:sy n="70" d="100"/>
        </p:scale>
        <p:origin x="1180"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26FFCA2-BF6D-CE44-A430-3AEE88891A9E}" type="datetimeFigureOut">
              <a:rPr lang="en-US" smtClean="0">
                <a:latin typeface="Arial"/>
              </a:rPr>
              <a:t>4/13/2021</a:t>
            </a:fld>
            <a:endParaRPr lang="en-US">
              <a:latin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5BA992C-4394-4E4E-9793-4EB1E3E1D25A}" type="slidenum">
              <a:rPr lang="en-US" smtClean="0">
                <a:latin typeface="Arial"/>
              </a:rPr>
              <a:t>‹#›</a:t>
            </a:fld>
            <a:endParaRPr lang="en-US">
              <a:latin typeface="Arial"/>
            </a:endParaRPr>
          </a:p>
        </p:txBody>
      </p:sp>
    </p:spTree>
    <p:extLst>
      <p:ext uri="{BB962C8B-B14F-4D97-AF65-F5344CB8AC3E}">
        <p14:creationId xmlns:p14="http://schemas.microsoft.com/office/powerpoint/2010/main" val="1820221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a:defRPr>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a:defRPr>
            </a:lvl1pPr>
          </a:lstStyle>
          <a:p>
            <a:fld id="{16A57A62-2764-F542-B86B-77C5E138D015}" type="datetimeFigureOut">
              <a:rPr lang="en-US" smtClean="0"/>
              <a:pPr/>
              <a:t>4/13/2021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a:defRPr>
            </a:lvl1pPr>
          </a:lstStyle>
          <a:p>
            <a:fld id="{19A93E2E-41BE-9948-9CD4-5372A3778816}" type="slidenum">
              <a:rPr lang="en-US" smtClean="0"/>
              <a:pPr/>
              <a:t>‹#›</a:t>
            </a:fld>
            <a:endParaRPr lang="en-US"/>
          </a:p>
        </p:txBody>
      </p:sp>
    </p:spTree>
    <p:extLst>
      <p:ext uri="{BB962C8B-B14F-4D97-AF65-F5344CB8AC3E}">
        <p14:creationId xmlns:p14="http://schemas.microsoft.com/office/powerpoint/2010/main" val="14849067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1</a:t>
            </a:fld>
            <a:endParaRPr lang="en-US"/>
          </a:p>
        </p:txBody>
      </p:sp>
    </p:spTree>
    <p:extLst>
      <p:ext uri="{BB962C8B-B14F-4D97-AF65-F5344CB8AC3E}">
        <p14:creationId xmlns:p14="http://schemas.microsoft.com/office/powerpoint/2010/main" val="508931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We spend a lot of criminal justice resources on chronic offenders, and even more so on Indigenous chronic offenders ($380,097 over the years from 10 years to 31 years)</a:t>
            </a:r>
          </a:p>
          <a:p>
            <a:pPr marL="171450" indent="-171450">
              <a:buFont typeface="Arial" panose="020B0604020202020204" pitchFamily="34" charset="0"/>
              <a:buChar char="•"/>
            </a:pPr>
            <a:r>
              <a:rPr lang="en-AU" dirty="0"/>
              <a:t>Higher values for Indigenous chronic offenders due to higher frequency of re-contact, more serious sanctions, and slightly higher rates of violent offences</a:t>
            </a:r>
          </a:p>
          <a:p>
            <a:pPr marL="171450" indent="-171450">
              <a:buFont typeface="Arial" panose="020B0604020202020204" pitchFamily="34" charset="0"/>
              <a:buChar char="•"/>
            </a:pPr>
            <a:r>
              <a:rPr lang="en-AU" dirty="0"/>
              <a:t>There are better ways we could be spending public resources to prevent young people, particularly Indigenous young people, from becoming chronically involved in the criminal justice system</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10</a:t>
            </a:fld>
            <a:endParaRPr lang="en-US"/>
          </a:p>
        </p:txBody>
      </p:sp>
    </p:spTree>
    <p:extLst>
      <p:ext uri="{BB962C8B-B14F-4D97-AF65-F5344CB8AC3E}">
        <p14:creationId xmlns:p14="http://schemas.microsoft.com/office/powerpoint/2010/main" val="195653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2008 to 2019 growth of approx. 10,000 in property offences by chronic offenders, and growth in 1500 in violent offences</a:t>
            </a:r>
          </a:p>
        </p:txBody>
      </p:sp>
      <p:sp>
        <p:nvSpPr>
          <p:cNvPr id="4" name="Slide Number Placeholder 3"/>
          <p:cNvSpPr>
            <a:spLocks noGrp="1"/>
          </p:cNvSpPr>
          <p:nvPr>
            <p:ph type="sldNum" sz="quarter" idx="5"/>
          </p:nvPr>
        </p:nvSpPr>
        <p:spPr/>
        <p:txBody>
          <a:bodyPr/>
          <a:lstStyle/>
          <a:p>
            <a:fld id="{19A93E2E-41BE-9948-9CD4-5372A3778816}" type="slidenum">
              <a:rPr lang="en-US" smtClean="0"/>
              <a:pPr/>
              <a:t>11</a:t>
            </a:fld>
            <a:endParaRPr lang="en-US"/>
          </a:p>
        </p:txBody>
      </p:sp>
    </p:spTree>
    <p:extLst>
      <p:ext uri="{BB962C8B-B14F-4D97-AF65-F5344CB8AC3E}">
        <p14:creationId xmlns:p14="http://schemas.microsoft.com/office/powerpoint/2010/main" val="10487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happened to youth offending during COVID-19? Declines in property, violent and public order offences. In purple you can see that drug offences buck the declining trend, and were not significantly different during the first few months of the COVID-19 pandemic (Apr – Jun 2020).</a:t>
            </a:r>
          </a:p>
        </p:txBody>
      </p:sp>
      <p:sp>
        <p:nvSpPr>
          <p:cNvPr id="4" name="Slide Number Placeholder 3"/>
          <p:cNvSpPr>
            <a:spLocks noGrp="1"/>
          </p:cNvSpPr>
          <p:nvPr>
            <p:ph type="sldNum" sz="quarter" idx="5"/>
          </p:nvPr>
        </p:nvSpPr>
        <p:spPr/>
        <p:txBody>
          <a:bodyPr/>
          <a:lstStyle/>
          <a:p>
            <a:fld id="{19A93E2E-41BE-9948-9CD4-5372A3778816}" type="slidenum">
              <a:rPr lang="en-US" smtClean="0"/>
              <a:pPr/>
              <a:t>12</a:t>
            </a:fld>
            <a:endParaRPr lang="en-US"/>
          </a:p>
        </p:txBody>
      </p:sp>
    </p:spTree>
    <p:extLst>
      <p:ext uri="{BB962C8B-B14F-4D97-AF65-F5344CB8AC3E}">
        <p14:creationId xmlns:p14="http://schemas.microsoft.com/office/powerpoint/2010/main" val="32673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However, differences by SES of communities very interesting. Lower socio-economic communities showed significantly greater decline in youth property and public order offending than lower socio-economic communities</a:t>
            </a:r>
          </a:p>
          <a:p>
            <a:r>
              <a:rPr lang="en-AU" dirty="0"/>
              <a:t>Suggests that there may have been influences on youth offending in addition to changes in routine activities, such as changes in economic responses and policing responses. So we know that Job Seeker supplement was argued to have reduced financial stress among the most economically disadvantaged families. Likewise, policing was diverted in part to COVID-19 related priorities, so visibility/detection of youth offending may have also reduced in this period.</a:t>
            </a:r>
          </a:p>
        </p:txBody>
      </p:sp>
      <p:sp>
        <p:nvSpPr>
          <p:cNvPr id="4" name="Slide Number Placeholder 3"/>
          <p:cNvSpPr>
            <a:spLocks noGrp="1"/>
          </p:cNvSpPr>
          <p:nvPr>
            <p:ph type="sldNum" sz="quarter" idx="5"/>
          </p:nvPr>
        </p:nvSpPr>
        <p:spPr/>
        <p:txBody>
          <a:bodyPr/>
          <a:lstStyle/>
          <a:p>
            <a:fld id="{19A93E2E-41BE-9948-9CD4-5372A3778816}" type="slidenum">
              <a:rPr lang="en-US" smtClean="0"/>
              <a:pPr/>
              <a:t>13</a:t>
            </a:fld>
            <a:endParaRPr lang="en-US"/>
          </a:p>
        </p:txBody>
      </p:sp>
    </p:spTree>
    <p:extLst>
      <p:ext uri="{BB962C8B-B14F-4D97-AF65-F5344CB8AC3E}">
        <p14:creationId xmlns:p14="http://schemas.microsoft.com/office/powerpoint/2010/main" val="344612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14</a:t>
            </a:fld>
            <a:endParaRPr lang="en-US"/>
          </a:p>
        </p:txBody>
      </p:sp>
    </p:spTree>
    <p:extLst>
      <p:ext uri="{BB962C8B-B14F-4D97-AF65-F5344CB8AC3E}">
        <p14:creationId xmlns:p14="http://schemas.microsoft.com/office/powerpoint/2010/main" val="3555343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15</a:t>
            </a:fld>
            <a:endParaRPr lang="en-US"/>
          </a:p>
        </p:txBody>
      </p:sp>
    </p:spTree>
    <p:extLst>
      <p:ext uri="{BB962C8B-B14F-4D97-AF65-F5344CB8AC3E}">
        <p14:creationId xmlns:p14="http://schemas.microsoft.com/office/powerpoint/2010/main" val="2352002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A93E2E-41BE-9948-9CD4-5372A3778816}" type="slidenum">
              <a:rPr lang="en-US" smtClean="0"/>
              <a:pPr/>
              <a:t>16</a:t>
            </a:fld>
            <a:endParaRPr lang="en-US"/>
          </a:p>
        </p:txBody>
      </p:sp>
    </p:spTree>
    <p:extLst>
      <p:ext uri="{BB962C8B-B14F-4D97-AF65-F5344CB8AC3E}">
        <p14:creationId xmlns:p14="http://schemas.microsoft.com/office/powerpoint/2010/main" val="346010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2</a:t>
            </a:fld>
            <a:endParaRPr lang="en-US"/>
          </a:p>
        </p:txBody>
      </p:sp>
    </p:spTree>
    <p:extLst>
      <p:ext uri="{BB962C8B-B14F-4D97-AF65-F5344CB8AC3E}">
        <p14:creationId xmlns:p14="http://schemas.microsoft.com/office/powerpoint/2010/main" val="218276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3</a:t>
            </a:fld>
            <a:endParaRPr lang="en-US"/>
          </a:p>
        </p:txBody>
      </p:sp>
    </p:spTree>
    <p:extLst>
      <p:ext uri="{BB962C8B-B14F-4D97-AF65-F5344CB8AC3E}">
        <p14:creationId xmlns:p14="http://schemas.microsoft.com/office/powerpoint/2010/main" val="224222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Decline in the number of unique youth offenders recorded in each year from 18,819 to15,163, decrease in 3656 in number of young people recorded for offending from 2008 to 2019</a:t>
            </a:r>
          </a:p>
        </p:txBody>
      </p:sp>
      <p:sp>
        <p:nvSpPr>
          <p:cNvPr id="4" name="Slide Number Placeholder 3"/>
          <p:cNvSpPr>
            <a:spLocks noGrp="1"/>
          </p:cNvSpPr>
          <p:nvPr>
            <p:ph type="sldNum" sz="quarter" idx="5"/>
          </p:nvPr>
        </p:nvSpPr>
        <p:spPr/>
        <p:txBody>
          <a:bodyPr/>
          <a:lstStyle/>
          <a:p>
            <a:fld id="{19A93E2E-41BE-9948-9CD4-5372A3778816}" type="slidenum">
              <a:rPr lang="en-US" smtClean="0"/>
              <a:pPr/>
              <a:t>4</a:t>
            </a:fld>
            <a:endParaRPr lang="en-US"/>
          </a:p>
        </p:txBody>
      </p:sp>
    </p:spTree>
    <p:extLst>
      <p:ext uri="{BB962C8B-B14F-4D97-AF65-F5344CB8AC3E}">
        <p14:creationId xmlns:p14="http://schemas.microsoft.com/office/powerpoint/2010/main" val="206500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Increase in around 350 to 450 chronic offenders (individuals that offend 10 or more times in a year) from 2008 to 2018/19; decline in 4024 low to moderate offenders in the same period.</a:t>
            </a:r>
          </a:p>
        </p:txBody>
      </p:sp>
      <p:sp>
        <p:nvSpPr>
          <p:cNvPr id="4" name="Slide Number Placeholder 3"/>
          <p:cNvSpPr>
            <a:spLocks noGrp="1"/>
          </p:cNvSpPr>
          <p:nvPr>
            <p:ph type="sldNum" sz="quarter" idx="5"/>
          </p:nvPr>
        </p:nvSpPr>
        <p:spPr/>
        <p:txBody>
          <a:bodyPr/>
          <a:lstStyle/>
          <a:p>
            <a:fld id="{19A93E2E-41BE-9948-9CD4-5372A3778816}" type="slidenum">
              <a:rPr lang="en-US" smtClean="0"/>
              <a:pPr/>
              <a:t>5</a:t>
            </a:fld>
            <a:endParaRPr lang="en-US"/>
          </a:p>
        </p:txBody>
      </p:sp>
    </p:spTree>
    <p:extLst>
      <p:ext uri="{BB962C8B-B14F-4D97-AF65-F5344CB8AC3E}">
        <p14:creationId xmlns:p14="http://schemas.microsoft.com/office/powerpoint/2010/main" val="285679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Increase in 13416 offences by chronic offenders from 2008 to 2019; decline in offences by one off or low to moderate offenders of 8970</a:t>
            </a:r>
          </a:p>
        </p:txBody>
      </p:sp>
      <p:sp>
        <p:nvSpPr>
          <p:cNvPr id="4" name="Slide Number Placeholder 3"/>
          <p:cNvSpPr>
            <a:spLocks noGrp="1"/>
          </p:cNvSpPr>
          <p:nvPr>
            <p:ph type="sldNum" sz="quarter" idx="5"/>
          </p:nvPr>
        </p:nvSpPr>
        <p:spPr/>
        <p:txBody>
          <a:bodyPr/>
          <a:lstStyle/>
          <a:p>
            <a:fld id="{19A93E2E-41BE-9948-9CD4-5372A3778816}" type="slidenum">
              <a:rPr lang="en-US" smtClean="0"/>
              <a:pPr/>
              <a:t>6</a:t>
            </a:fld>
            <a:endParaRPr lang="en-US"/>
          </a:p>
        </p:txBody>
      </p:sp>
    </p:spTree>
    <p:extLst>
      <p:ext uri="{BB962C8B-B14F-4D97-AF65-F5344CB8AC3E}">
        <p14:creationId xmlns:p14="http://schemas.microsoft.com/office/powerpoint/2010/main" val="10168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7</a:t>
            </a:fld>
            <a:endParaRPr lang="en-US"/>
          </a:p>
        </p:txBody>
      </p:sp>
    </p:spTree>
    <p:extLst>
      <p:ext uri="{BB962C8B-B14F-4D97-AF65-F5344CB8AC3E}">
        <p14:creationId xmlns:p14="http://schemas.microsoft.com/office/powerpoint/2010/main" val="263795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Indigenous  chronic offenders start younger, and are convicted of a larger number of offences over their adolescent years</a:t>
            </a:r>
          </a:p>
          <a:p>
            <a:pPr marL="171450" indent="-171450">
              <a:buFont typeface="Arial" panose="020B0604020202020204" pitchFamily="34" charset="0"/>
              <a:buChar char="•"/>
            </a:pPr>
            <a:r>
              <a:rPr lang="en-AU" dirty="0"/>
              <a:t>Greater churn through the system – prompts questions about how we </a:t>
            </a:r>
            <a:r>
              <a:rPr lang="en-AU" dirty="0" err="1"/>
              <a:t>surveille</a:t>
            </a:r>
            <a:r>
              <a:rPr lang="en-AU" dirty="0"/>
              <a:t>, detect and provide criminal justice system responses to Indigenous young people</a:t>
            </a:r>
          </a:p>
          <a:p>
            <a:pPr marL="171450" indent="-171450">
              <a:buFont typeface="Arial" panose="020B0604020202020204" pitchFamily="34" charset="0"/>
              <a:buChar char="•"/>
            </a:pPr>
            <a:r>
              <a:rPr lang="en-AU" dirty="0"/>
              <a:t>Also – the moderate offending group in the Indigenous cohort looks similar to the chronic offending group in the Non-Indigenous cohort, so a larger number of Indigenous young people could be characterised as chronic offenders</a:t>
            </a: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8</a:t>
            </a:fld>
            <a:endParaRPr lang="en-US"/>
          </a:p>
        </p:txBody>
      </p:sp>
    </p:spTree>
    <p:extLst>
      <p:ext uri="{BB962C8B-B14F-4D97-AF65-F5344CB8AC3E}">
        <p14:creationId xmlns:p14="http://schemas.microsoft.com/office/powerpoint/2010/main" val="150987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If we care about the over-representation of Indigenous people in the criminal justice system, we need to reconsider how we respond to these young people</a:t>
            </a:r>
          </a:p>
        </p:txBody>
      </p:sp>
      <p:sp>
        <p:nvSpPr>
          <p:cNvPr id="4" name="Slide Number Placeholder 3"/>
          <p:cNvSpPr>
            <a:spLocks noGrp="1"/>
          </p:cNvSpPr>
          <p:nvPr>
            <p:ph type="sldNum" sz="quarter" idx="5"/>
          </p:nvPr>
        </p:nvSpPr>
        <p:spPr/>
        <p:txBody>
          <a:bodyPr/>
          <a:lstStyle/>
          <a:p>
            <a:fld id="{19A93E2E-41BE-9948-9CD4-5372A3778816}" type="slidenum">
              <a:rPr lang="en-US" smtClean="0"/>
              <a:pPr/>
              <a:t>9</a:t>
            </a:fld>
            <a:endParaRPr lang="en-US"/>
          </a:p>
        </p:txBody>
      </p:sp>
    </p:spTree>
    <p:extLst>
      <p:ext uri="{BB962C8B-B14F-4D97-AF65-F5344CB8AC3E}">
        <p14:creationId xmlns:p14="http://schemas.microsoft.com/office/powerpoint/2010/main" val="2941087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3" y="0"/>
            <a:ext cx="9142853" cy="5142855"/>
          </a:xfrm>
          <a:prstGeom prst="rect">
            <a:avLst/>
          </a:prstGeom>
        </p:spPr>
      </p:pic>
      <p:sp>
        <p:nvSpPr>
          <p:cNvPr id="7" name="Title Placeholder 1"/>
          <p:cNvSpPr>
            <a:spLocks noGrp="1"/>
          </p:cNvSpPr>
          <p:nvPr>
            <p:ph type="title"/>
          </p:nvPr>
        </p:nvSpPr>
        <p:spPr>
          <a:xfrm>
            <a:off x="457200" y="4198478"/>
            <a:ext cx="6417425" cy="349728"/>
          </a:xfrm>
          <a:prstGeom prst="rect">
            <a:avLst/>
          </a:prstGeom>
        </p:spPr>
        <p:txBody>
          <a:bodyPr vert="horz" lIns="0" tIns="0" rIns="0" bIns="0" rtlCol="0" anchor="t" anchorCtr="0">
            <a:noAutofit/>
          </a:bodyPr>
          <a:lstStyle>
            <a:lvl1pPr>
              <a:defRPr sz="2800" b="1" i="0">
                <a:solidFill>
                  <a:schemeClr val="bg1"/>
                </a:solidFill>
                <a:latin typeface="Arial" charset="0"/>
                <a:ea typeface="Arial" charset="0"/>
                <a:cs typeface="Arial" charset="0"/>
              </a:defRPr>
            </a:lvl1pPr>
          </a:lstStyle>
          <a:p>
            <a:r>
              <a:rPr lang="en-AU"/>
              <a:t>Click to edit heading</a:t>
            </a:r>
            <a:endParaRPr lang="en-US"/>
          </a:p>
        </p:txBody>
      </p:sp>
      <p:sp>
        <p:nvSpPr>
          <p:cNvPr id="8" name="Text Placeholder 4"/>
          <p:cNvSpPr>
            <a:spLocks noGrp="1"/>
          </p:cNvSpPr>
          <p:nvPr>
            <p:ph type="body" sz="quarter" idx="10" hasCustomPrompt="1"/>
          </p:nvPr>
        </p:nvSpPr>
        <p:spPr>
          <a:xfrm>
            <a:off x="457200" y="4629115"/>
            <a:ext cx="6417425" cy="361950"/>
          </a:xfrm>
          <a:prstGeom prst="rect">
            <a:avLst/>
          </a:prstGeom>
        </p:spPr>
        <p:txBody>
          <a:bodyPr lIns="0" tIns="0" rIns="0" bIns="0"/>
          <a:lstStyle>
            <a:lvl1pPr marL="0" indent="0">
              <a:buNone/>
              <a:defRPr sz="2000" b="0" i="0">
                <a:solidFill>
                  <a:schemeClr val="bg1"/>
                </a:solidFill>
                <a:latin typeface="Arial" charset="0"/>
                <a:ea typeface="Arial" charset="0"/>
                <a:cs typeface="Arial" charset="0"/>
              </a:defRPr>
            </a:lvl1pPr>
            <a:lvl2pPr>
              <a:defRPr sz="2000" b="0" i="0">
                <a:solidFill>
                  <a:schemeClr val="bg1"/>
                </a:solidFill>
                <a:latin typeface="FoundrySterling-Book" charset="0"/>
                <a:ea typeface="FoundrySterling-Book" charset="0"/>
                <a:cs typeface="FoundrySterling-Book" charset="0"/>
              </a:defRPr>
            </a:lvl2pPr>
            <a:lvl3pPr>
              <a:defRPr sz="2000" b="0" i="0">
                <a:solidFill>
                  <a:schemeClr val="bg1"/>
                </a:solidFill>
                <a:latin typeface="FoundrySterling-Book" charset="0"/>
                <a:ea typeface="FoundrySterling-Book" charset="0"/>
                <a:cs typeface="FoundrySterling-Book" charset="0"/>
              </a:defRPr>
            </a:lvl3pPr>
            <a:lvl4pPr>
              <a:defRPr sz="2000" b="0" i="0">
                <a:solidFill>
                  <a:schemeClr val="bg1"/>
                </a:solidFill>
                <a:latin typeface="FoundrySterling-Book" charset="0"/>
                <a:ea typeface="FoundrySterling-Book" charset="0"/>
                <a:cs typeface="FoundrySterling-Book" charset="0"/>
              </a:defRPr>
            </a:lvl4pPr>
            <a:lvl5pPr>
              <a:defRPr sz="2000" b="0" i="0">
                <a:solidFill>
                  <a:schemeClr val="bg1"/>
                </a:solidFill>
                <a:latin typeface="FoundrySterling-Book" charset="0"/>
                <a:ea typeface="FoundrySterling-Book" charset="0"/>
                <a:cs typeface="FoundrySterling-Book" charset="0"/>
              </a:defRPr>
            </a:lvl5pPr>
          </a:lstStyle>
          <a:p>
            <a:pPr lvl="0"/>
            <a:r>
              <a:rPr lang="en-US"/>
              <a:t>Click to add presenter’s name</a:t>
            </a:r>
          </a:p>
        </p:txBody>
      </p:sp>
    </p:spTree>
    <p:extLst>
      <p:ext uri="{BB962C8B-B14F-4D97-AF65-F5344CB8AC3E}">
        <p14:creationId xmlns:p14="http://schemas.microsoft.com/office/powerpoint/2010/main" val="28785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Portrait Photo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792000"/>
            <a:ext cx="5201279" cy="473028"/>
          </a:xfrm>
          <a:prstGeom prst="rect">
            <a:avLst/>
          </a:prstGeom>
        </p:spPr>
        <p:txBody>
          <a:bodyPr/>
          <a:lstStyle/>
          <a:p>
            <a:r>
              <a:rPr lang="en-AU"/>
              <a:t>Click to edit heading</a:t>
            </a:r>
            <a:endParaRPr lang="en-US"/>
          </a:p>
        </p:txBody>
      </p:sp>
      <p:sp>
        <p:nvSpPr>
          <p:cNvPr id="7" name="Text Placeholder 4"/>
          <p:cNvSpPr>
            <a:spLocks noGrp="1"/>
          </p:cNvSpPr>
          <p:nvPr>
            <p:ph type="body" sz="quarter" idx="13"/>
          </p:nvPr>
        </p:nvSpPr>
        <p:spPr>
          <a:xfrm>
            <a:off x="457200" y="1440000"/>
            <a:ext cx="5201279" cy="2952750"/>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Picture Placeholder 8"/>
          <p:cNvSpPr>
            <a:spLocks noGrp="1"/>
          </p:cNvSpPr>
          <p:nvPr>
            <p:ph type="pic" sz="quarter" idx="14"/>
          </p:nvPr>
        </p:nvSpPr>
        <p:spPr>
          <a:xfrm>
            <a:off x="5927858" y="792000"/>
            <a:ext cx="2871788" cy="3600750"/>
          </a:xfrm>
          <a:prstGeom prst="rect">
            <a:avLst/>
          </a:prstGeom>
        </p:spPr>
        <p:txBody>
          <a:bodyPr/>
          <a:lstStyle/>
          <a:p>
            <a:endParaRPr lang="en-US"/>
          </a:p>
        </p:txBody>
      </p:sp>
    </p:spTree>
    <p:extLst>
      <p:ext uri="{BB962C8B-B14F-4D97-AF65-F5344CB8AC3E}">
        <p14:creationId xmlns:p14="http://schemas.microsoft.com/office/powerpoint/2010/main" val="378264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ho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1440000"/>
            <a:ext cx="5201279" cy="2952750"/>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Picture Placeholder 8"/>
          <p:cNvSpPr>
            <a:spLocks noGrp="1"/>
          </p:cNvSpPr>
          <p:nvPr>
            <p:ph type="pic" sz="quarter" idx="12"/>
          </p:nvPr>
        </p:nvSpPr>
        <p:spPr>
          <a:xfrm>
            <a:off x="5927858" y="2632791"/>
            <a:ext cx="2871788" cy="1759959"/>
          </a:xfrm>
          <a:prstGeom prst="rect">
            <a:avLst/>
          </a:prstGeom>
        </p:spPr>
        <p:txBody>
          <a:bodyPr/>
          <a:lstStyle/>
          <a:p>
            <a:endParaRPr lang="en-US"/>
          </a:p>
        </p:txBody>
      </p:sp>
      <p:sp>
        <p:nvSpPr>
          <p:cNvPr id="7" name="Picture Placeholder 8"/>
          <p:cNvSpPr>
            <a:spLocks noGrp="1"/>
          </p:cNvSpPr>
          <p:nvPr>
            <p:ph type="pic" sz="quarter" idx="13"/>
          </p:nvPr>
        </p:nvSpPr>
        <p:spPr>
          <a:xfrm>
            <a:off x="5927858" y="792000"/>
            <a:ext cx="2871788" cy="1759959"/>
          </a:xfrm>
          <a:prstGeom prst="rect">
            <a:avLst/>
          </a:prstGeom>
        </p:spPr>
        <p:txBody>
          <a:bodyPr/>
          <a:lstStyle/>
          <a:p>
            <a:endParaRPr lang="en-US"/>
          </a:p>
        </p:txBody>
      </p:sp>
      <p:sp>
        <p:nvSpPr>
          <p:cNvPr id="8" name="Title 1"/>
          <p:cNvSpPr>
            <a:spLocks noGrp="1"/>
          </p:cNvSpPr>
          <p:nvPr>
            <p:ph type="title" hasCustomPrompt="1"/>
          </p:nvPr>
        </p:nvSpPr>
        <p:spPr>
          <a:xfrm>
            <a:off x="457199" y="792000"/>
            <a:ext cx="5201279" cy="473028"/>
          </a:xfrm>
          <a:prstGeom prst="rect">
            <a:avLst/>
          </a:prstGeom>
        </p:spPr>
        <p:txBody>
          <a:bodyPr/>
          <a:lstStyle/>
          <a:p>
            <a:r>
              <a:rPr lang="en-AU"/>
              <a:t>Click to edit heading</a:t>
            </a:r>
            <a:endParaRPr lang="en-US"/>
          </a:p>
        </p:txBody>
      </p:sp>
    </p:spTree>
    <p:extLst>
      <p:ext uri="{BB962C8B-B14F-4D97-AF65-F5344CB8AC3E}">
        <p14:creationId xmlns:p14="http://schemas.microsoft.com/office/powerpoint/2010/main" val="2920322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473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1743" y="1446277"/>
            <a:ext cx="7856537" cy="989013"/>
          </a:xfrm>
          <a:prstGeom prst="rect">
            <a:avLst/>
          </a:prstGeom>
        </p:spPr>
        <p:txBody>
          <a:bodyPr anchor="b" anchorCtr="0">
            <a:noAutofit/>
          </a:bodyPr>
          <a:lstStyle>
            <a:lvl1pPr marL="0" indent="0" algn="ctr">
              <a:lnSpc>
                <a:spcPct val="90000"/>
              </a:lnSpc>
              <a:buNone/>
              <a:defRPr sz="3500" baseline="0">
                <a:solidFill>
                  <a:schemeClr val="bg1"/>
                </a:solidFill>
                <a:latin typeface="Jotia Medium" charset="0"/>
                <a:ea typeface="Jotia Medium" charset="0"/>
                <a:cs typeface="Jotia Medium" charset="0"/>
              </a:defRPr>
            </a:lvl1pPr>
          </a:lstStyle>
          <a:p>
            <a:pPr lvl="0"/>
            <a:r>
              <a:rPr lang="en-US"/>
              <a:t>CLICK TO EDIT SECTION HEADING</a:t>
            </a:r>
          </a:p>
        </p:txBody>
      </p:sp>
      <p:sp>
        <p:nvSpPr>
          <p:cNvPr id="11" name="Text Placeholder 10"/>
          <p:cNvSpPr>
            <a:spLocks noGrp="1"/>
          </p:cNvSpPr>
          <p:nvPr>
            <p:ph type="body" sz="quarter" idx="11" hasCustomPrompt="1"/>
          </p:nvPr>
        </p:nvSpPr>
        <p:spPr>
          <a:xfrm>
            <a:off x="601742" y="2435290"/>
            <a:ext cx="7856457" cy="522288"/>
          </a:xfrm>
          <a:prstGeom prst="rect">
            <a:avLst/>
          </a:prstGeom>
        </p:spPr>
        <p:txBody>
          <a:bodyPr>
            <a:noAutofit/>
          </a:bodyPr>
          <a:lstStyle>
            <a:lvl1pPr marL="0" indent="0" algn="ctr">
              <a:buNone/>
              <a:defRPr sz="3000" b="0" i="1" baseline="0">
                <a:solidFill>
                  <a:schemeClr val="bg1"/>
                </a:solidFill>
                <a:latin typeface="Copernicus Medium" charset="0"/>
                <a:ea typeface="Copernicus Medium" charset="0"/>
                <a:cs typeface="Copernicus Medium" charset="0"/>
              </a:defRPr>
            </a:lvl1pPr>
          </a:lstStyle>
          <a:p>
            <a:pPr lvl="0"/>
            <a:r>
              <a:rPr lang="en-US"/>
              <a:t>Click to edit section sub heading</a:t>
            </a:r>
          </a:p>
        </p:txBody>
      </p:sp>
    </p:spTree>
    <p:extLst>
      <p:ext uri="{BB962C8B-B14F-4D97-AF65-F5344CB8AC3E}">
        <p14:creationId xmlns:p14="http://schemas.microsoft.com/office/powerpoint/2010/main" val="1745880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472587"/>
            <a:ext cx="3951298" cy="912275"/>
          </a:xfrm>
        </p:spPr>
        <p:txBody>
          <a:bodyPr lIns="0" tIns="0" rIns="0" bIns="0" anchor="t" anchorCtr="0">
            <a:normAutofit/>
          </a:bodyPr>
          <a:lstStyle>
            <a:lvl1pPr algn="l">
              <a:defRPr sz="3500">
                <a:solidFill>
                  <a:schemeClr val="bg1"/>
                </a:solidFill>
                <a:latin typeface="Jotia Medium" charset="0"/>
                <a:ea typeface="Jotia Medium" charset="0"/>
                <a:cs typeface="Jotia Medium" charset="0"/>
              </a:defRPr>
            </a:lvl1pPr>
          </a:lstStyle>
          <a:p>
            <a:r>
              <a:rPr lang="en-AU"/>
              <a:t>Click to edit heading</a:t>
            </a:r>
            <a:endParaRPr lang="en-US"/>
          </a:p>
        </p:txBody>
      </p:sp>
      <p:sp>
        <p:nvSpPr>
          <p:cNvPr id="6" name="Content Placeholder 2"/>
          <p:cNvSpPr>
            <a:spLocks noGrp="1"/>
          </p:cNvSpPr>
          <p:nvPr>
            <p:ph sz="half" idx="1" hasCustomPrompt="1"/>
          </p:nvPr>
        </p:nvSpPr>
        <p:spPr>
          <a:xfrm>
            <a:off x="457200" y="1458168"/>
            <a:ext cx="3951298" cy="2545556"/>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r>
              <a:rPr lang="en-US"/>
              <a:t>Click on ‘New Slide’ button in tool bar above to select alternative image options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9531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472587"/>
            <a:ext cx="3951298" cy="912275"/>
          </a:xfrm>
        </p:spPr>
        <p:txBody>
          <a:bodyPr lIns="0" tIns="0" rIns="0" bIns="0" anchor="t" anchorCtr="0">
            <a:normAutofit/>
          </a:bodyPr>
          <a:lstStyle>
            <a:lvl1pPr algn="l">
              <a:defRPr sz="3500">
                <a:solidFill>
                  <a:schemeClr val="bg1"/>
                </a:solidFill>
                <a:latin typeface="Jotia Medium" charset="0"/>
                <a:ea typeface="Jotia Medium" charset="0"/>
                <a:cs typeface="Jotia Medium" charset="0"/>
              </a:defRPr>
            </a:lvl1pPr>
          </a:lstStyle>
          <a:p>
            <a:r>
              <a:rPr lang="en-AU"/>
              <a:t>Click to edit heading</a:t>
            </a:r>
            <a:endParaRPr lang="en-US"/>
          </a:p>
        </p:txBody>
      </p:sp>
      <p:sp>
        <p:nvSpPr>
          <p:cNvPr id="4" name="Content Placeholder 2"/>
          <p:cNvSpPr>
            <a:spLocks noGrp="1"/>
          </p:cNvSpPr>
          <p:nvPr>
            <p:ph sz="half" idx="1" hasCustomPrompt="1"/>
          </p:nvPr>
        </p:nvSpPr>
        <p:spPr>
          <a:xfrm>
            <a:off x="457200" y="1458168"/>
            <a:ext cx="3951298" cy="2545556"/>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r>
              <a:rPr lang="en-US"/>
              <a:t>Click on ‘New Slide’ button in tool bar above to select alternative image options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428119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Slid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472587"/>
            <a:ext cx="3951298" cy="912275"/>
          </a:xfrm>
        </p:spPr>
        <p:txBody>
          <a:bodyPr lIns="0" tIns="0" rIns="0" bIns="0" anchor="t" anchorCtr="0">
            <a:normAutofit/>
          </a:bodyPr>
          <a:lstStyle>
            <a:lvl1pPr algn="l">
              <a:defRPr sz="3500">
                <a:solidFill>
                  <a:schemeClr val="bg1"/>
                </a:solidFill>
                <a:latin typeface="Jotia Medium" charset="0"/>
                <a:ea typeface="Jotia Medium" charset="0"/>
                <a:cs typeface="Jotia Medium" charset="0"/>
              </a:defRPr>
            </a:lvl1pPr>
          </a:lstStyle>
          <a:p>
            <a:r>
              <a:rPr lang="en-AU"/>
              <a:t>Click to edit heading</a:t>
            </a:r>
            <a:endParaRPr lang="en-US"/>
          </a:p>
        </p:txBody>
      </p:sp>
      <p:sp>
        <p:nvSpPr>
          <p:cNvPr id="5" name="Content Placeholder 2"/>
          <p:cNvSpPr>
            <a:spLocks noGrp="1"/>
          </p:cNvSpPr>
          <p:nvPr>
            <p:ph sz="half" idx="1" hasCustomPrompt="1"/>
          </p:nvPr>
        </p:nvSpPr>
        <p:spPr>
          <a:xfrm>
            <a:off x="457200" y="1458168"/>
            <a:ext cx="3951298" cy="2545556"/>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r>
              <a:rPr lang="en-US"/>
              <a:t>Click on ‘New Slide’ button in tool bar above to select alternative image options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430488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Slid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472587"/>
            <a:ext cx="3951298" cy="912275"/>
          </a:xfrm>
        </p:spPr>
        <p:txBody>
          <a:bodyPr lIns="0" tIns="0" rIns="0" bIns="0" anchor="t" anchorCtr="0">
            <a:normAutofit/>
          </a:bodyPr>
          <a:lstStyle>
            <a:lvl1pPr algn="l">
              <a:defRPr sz="3500">
                <a:solidFill>
                  <a:schemeClr val="bg1"/>
                </a:solidFill>
                <a:latin typeface="Jotia Medium" charset="0"/>
                <a:ea typeface="Jotia Medium" charset="0"/>
                <a:cs typeface="Jotia Medium" charset="0"/>
              </a:defRPr>
            </a:lvl1pPr>
          </a:lstStyle>
          <a:p>
            <a:r>
              <a:rPr lang="en-AU"/>
              <a:t>Click to edit heading</a:t>
            </a:r>
            <a:endParaRPr lang="en-US"/>
          </a:p>
        </p:txBody>
      </p:sp>
      <p:sp>
        <p:nvSpPr>
          <p:cNvPr id="6" name="Content Placeholder 2"/>
          <p:cNvSpPr>
            <a:spLocks noGrp="1"/>
          </p:cNvSpPr>
          <p:nvPr>
            <p:ph sz="half" idx="1" hasCustomPrompt="1"/>
          </p:nvPr>
        </p:nvSpPr>
        <p:spPr>
          <a:xfrm>
            <a:off x="457200" y="1458168"/>
            <a:ext cx="3951298" cy="2545556"/>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r>
              <a:rPr lang="en-US"/>
              <a:t>Click on ‘New Slide’ button in tool bar above to select alternative image options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625588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 Slide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7274" y="466532"/>
            <a:ext cx="4040188" cy="877100"/>
          </a:xfrm>
          <a:prstGeom prst="rect">
            <a:avLst/>
          </a:prstGeom>
        </p:spPr>
        <p:txBody>
          <a:bodyPr lIns="0" tIns="0" rIns="0" bIns="0" anchor="t" anchorCtr="0">
            <a:normAutofit/>
          </a:bodyPr>
          <a:lstStyle>
            <a:lvl1pPr algn="l">
              <a:defRPr sz="3500">
                <a:solidFill>
                  <a:srgbClr val="DA0012"/>
                </a:solidFill>
                <a:latin typeface="Jotia Medium" charset="0"/>
                <a:ea typeface="Jotia Medium" charset="0"/>
                <a:cs typeface="Jotia Medium" charset="0"/>
              </a:defRPr>
            </a:lvl1pPr>
          </a:lstStyle>
          <a:p>
            <a:r>
              <a:rPr lang="en-AU"/>
              <a:t>Click to edit heading</a:t>
            </a:r>
            <a:endParaRPr lang="en-US"/>
          </a:p>
        </p:txBody>
      </p:sp>
      <p:sp>
        <p:nvSpPr>
          <p:cNvPr id="4" name="Content Placeholder 3"/>
          <p:cNvSpPr>
            <a:spLocks noGrp="1"/>
          </p:cNvSpPr>
          <p:nvPr>
            <p:ph sz="half" idx="2" hasCustomPrompt="1"/>
          </p:nvPr>
        </p:nvSpPr>
        <p:spPr>
          <a:xfrm>
            <a:off x="4777274" y="1455576"/>
            <a:ext cx="4040188" cy="2874199"/>
          </a:xfrm>
          <a:prstGeom prst="rect">
            <a:avLst/>
          </a:prstGeo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r>
              <a:rPr lang="en-US"/>
              <a:t>Click on ‘New Slide’ button in tool bar above to select alternative image options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5179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 Slid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7274" y="466532"/>
            <a:ext cx="4040188" cy="877100"/>
          </a:xfrm>
          <a:prstGeom prst="rect">
            <a:avLst/>
          </a:prstGeom>
        </p:spPr>
        <p:txBody>
          <a:bodyPr lIns="0" tIns="0" rIns="0" bIns="0" anchor="t" anchorCtr="0">
            <a:normAutofit/>
          </a:bodyPr>
          <a:lstStyle>
            <a:lvl1pPr algn="l">
              <a:defRPr sz="3500">
                <a:solidFill>
                  <a:srgbClr val="DA0012"/>
                </a:solidFill>
                <a:latin typeface="Jotia Medium" charset="0"/>
                <a:ea typeface="Jotia Medium" charset="0"/>
                <a:cs typeface="Jotia Medium" charset="0"/>
              </a:defRPr>
            </a:lvl1pPr>
          </a:lstStyle>
          <a:p>
            <a:r>
              <a:rPr lang="en-AU"/>
              <a:t>Click to edit heading</a:t>
            </a:r>
            <a:endParaRPr lang="en-US"/>
          </a:p>
        </p:txBody>
      </p:sp>
      <p:sp>
        <p:nvSpPr>
          <p:cNvPr id="4" name="Content Placeholder 3"/>
          <p:cNvSpPr>
            <a:spLocks noGrp="1"/>
          </p:cNvSpPr>
          <p:nvPr>
            <p:ph sz="half" idx="2" hasCustomPrompt="1"/>
          </p:nvPr>
        </p:nvSpPr>
        <p:spPr>
          <a:xfrm>
            <a:off x="4777274" y="1455576"/>
            <a:ext cx="4040188" cy="2874199"/>
          </a:xfrm>
          <a:prstGeom prst="rect">
            <a:avLst/>
          </a:prstGeo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r>
              <a:rPr lang="en-US"/>
              <a:t>Click on ‘New Slide’ button in tool bar above to select alternative image options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417933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itable cover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4198478"/>
            <a:ext cx="6417425" cy="349728"/>
          </a:xfrm>
          <a:prstGeom prst="rect">
            <a:avLst/>
          </a:prstGeom>
        </p:spPr>
        <p:txBody>
          <a:bodyPr vert="horz" lIns="0" tIns="0" rIns="0" bIns="0" rtlCol="0" anchor="t" anchorCtr="0">
            <a:noAutofit/>
          </a:bodyPr>
          <a:lstStyle>
            <a:lvl1pPr>
              <a:defRPr sz="2800" b="1" i="0">
                <a:solidFill>
                  <a:schemeClr val="bg1"/>
                </a:solidFill>
                <a:latin typeface="Arial" charset="0"/>
                <a:ea typeface="Arial" charset="0"/>
                <a:cs typeface="Arial" charset="0"/>
              </a:defRPr>
            </a:lvl1pPr>
          </a:lstStyle>
          <a:p>
            <a:r>
              <a:rPr lang="en-AU"/>
              <a:t>Click to edit heading</a:t>
            </a:r>
            <a:endParaRPr lang="en-US"/>
          </a:p>
        </p:txBody>
      </p:sp>
      <p:sp>
        <p:nvSpPr>
          <p:cNvPr id="8" name="Text Placeholder 4"/>
          <p:cNvSpPr>
            <a:spLocks noGrp="1"/>
          </p:cNvSpPr>
          <p:nvPr>
            <p:ph type="body" sz="quarter" idx="10" hasCustomPrompt="1"/>
          </p:nvPr>
        </p:nvSpPr>
        <p:spPr>
          <a:xfrm>
            <a:off x="457200" y="4629115"/>
            <a:ext cx="6417425" cy="361950"/>
          </a:xfrm>
          <a:prstGeom prst="rect">
            <a:avLst/>
          </a:prstGeom>
        </p:spPr>
        <p:txBody>
          <a:bodyPr lIns="0" tIns="0" rIns="0" bIns="0"/>
          <a:lstStyle>
            <a:lvl1pPr marL="0" indent="0">
              <a:buNone/>
              <a:defRPr sz="2000" b="0" i="0">
                <a:solidFill>
                  <a:schemeClr val="bg1"/>
                </a:solidFill>
                <a:latin typeface="Arial" charset="0"/>
                <a:ea typeface="Arial" charset="0"/>
                <a:cs typeface="Arial" charset="0"/>
              </a:defRPr>
            </a:lvl1pPr>
            <a:lvl2pPr>
              <a:defRPr sz="2000" b="0" i="0">
                <a:solidFill>
                  <a:schemeClr val="bg1"/>
                </a:solidFill>
                <a:latin typeface="FoundrySterling-Book" charset="0"/>
                <a:ea typeface="FoundrySterling-Book" charset="0"/>
                <a:cs typeface="FoundrySterling-Book" charset="0"/>
              </a:defRPr>
            </a:lvl2pPr>
            <a:lvl3pPr>
              <a:defRPr sz="2000" b="0" i="0">
                <a:solidFill>
                  <a:schemeClr val="bg1"/>
                </a:solidFill>
                <a:latin typeface="FoundrySterling-Book" charset="0"/>
                <a:ea typeface="FoundrySterling-Book" charset="0"/>
                <a:cs typeface="FoundrySterling-Book" charset="0"/>
              </a:defRPr>
            </a:lvl3pPr>
            <a:lvl4pPr>
              <a:defRPr sz="2000" b="0" i="0">
                <a:solidFill>
                  <a:schemeClr val="bg1"/>
                </a:solidFill>
                <a:latin typeface="FoundrySterling-Book" charset="0"/>
                <a:ea typeface="FoundrySterling-Book" charset="0"/>
                <a:cs typeface="FoundrySterling-Book" charset="0"/>
              </a:defRPr>
            </a:lvl4pPr>
            <a:lvl5pPr>
              <a:defRPr sz="2000" b="0" i="0">
                <a:solidFill>
                  <a:schemeClr val="bg1"/>
                </a:solidFill>
                <a:latin typeface="FoundrySterling-Book" charset="0"/>
                <a:ea typeface="FoundrySterling-Book" charset="0"/>
                <a:cs typeface="FoundrySterling-Book" charset="0"/>
              </a:defRPr>
            </a:lvl5pPr>
          </a:lstStyle>
          <a:p>
            <a:pPr lvl="0"/>
            <a:r>
              <a:rPr lang="en-US"/>
              <a:t>Click to add presenter’s name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 Slide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7274" y="466532"/>
            <a:ext cx="4040188" cy="877100"/>
          </a:xfrm>
          <a:prstGeom prst="rect">
            <a:avLst/>
          </a:prstGeom>
        </p:spPr>
        <p:txBody>
          <a:bodyPr lIns="0" tIns="0" rIns="0" bIns="0" anchor="t" anchorCtr="0">
            <a:normAutofit/>
          </a:bodyPr>
          <a:lstStyle>
            <a:lvl1pPr algn="l">
              <a:defRPr sz="3500">
                <a:solidFill>
                  <a:srgbClr val="DA0012"/>
                </a:solidFill>
                <a:latin typeface="Jotia Medium" charset="0"/>
                <a:ea typeface="Jotia Medium" charset="0"/>
                <a:cs typeface="Jotia Medium" charset="0"/>
              </a:defRPr>
            </a:lvl1pPr>
          </a:lstStyle>
          <a:p>
            <a:r>
              <a:rPr lang="en-AU"/>
              <a:t>Click to edit heading</a:t>
            </a:r>
            <a:endParaRPr lang="en-US"/>
          </a:p>
        </p:txBody>
      </p:sp>
      <p:sp>
        <p:nvSpPr>
          <p:cNvPr id="4" name="Content Placeholder 3"/>
          <p:cNvSpPr>
            <a:spLocks noGrp="1"/>
          </p:cNvSpPr>
          <p:nvPr>
            <p:ph sz="half" idx="2" hasCustomPrompt="1"/>
          </p:nvPr>
        </p:nvSpPr>
        <p:spPr>
          <a:xfrm>
            <a:off x="4777274" y="1455576"/>
            <a:ext cx="4040188" cy="2874199"/>
          </a:xfrm>
          <a:prstGeom prst="rect">
            <a:avLst/>
          </a:prstGeo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r>
              <a:rPr lang="en-US"/>
              <a:t>Click on ‘New Slide’ button in tool bar above to select alternative image options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91288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8229600" cy="682026"/>
          </a:xfrm>
          <a:prstGeom prst="rect">
            <a:avLst/>
          </a:prstGeom>
        </p:spPr>
        <p:txBody>
          <a:bodyPr lIns="0" tIns="0" rIns="0" bIns="0" anchor="t" anchorCtr="0">
            <a:normAutofit/>
          </a:bodyPr>
          <a:lstStyle>
            <a:lvl1pPr algn="l">
              <a:defRPr sz="3500">
                <a:solidFill>
                  <a:srgbClr val="DA0012"/>
                </a:solidFill>
                <a:latin typeface="Jotia Medium" charset="0"/>
                <a:ea typeface="Jotia Medium" charset="0"/>
                <a:cs typeface="Jotia Medium" charset="0"/>
              </a:defRPr>
            </a:lvl1pPr>
          </a:lstStyle>
          <a:p>
            <a:r>
              <a:rPr lang="en-AU"/>
              <a:t>Click to edit heading</a:t>
            </a:r>
            <a:endParaRPr lang="en-US"/>
          </a:p>
        </p:txBody>
      </p:sp>
    </p:spTree>
    <p:extLst>
      <p:ext uri="{BB962C8B-B14F-4D97-AF65-F5344CB8AC3E}">
        <p14:creationId xmlns:p14="http://schemas.microsoft.com/office/powerpoint/2010/main" val="793607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192547"/>
            <a:ext cx="6705439" cy="519498"/>
          </a:xfrm>
          <a:prstGeom prst="rect">
            <a:avLst/>
          </a:prstGeom>
        </p:spPr>
        <p:txBody>
          <a:bodyPr anchor="b"/>
          <a:lstStyle>
            <a:lvl1pPr algn="l">
              <a:defRPr sz="2000" b="0"/>
            </a:lvl1pPr>
          </a:lstStyle>
          <a:p>
            <a:r>
              <a:rPr lang="en-AU"/>
              <a:t>Click to edit heading</a:t>
            </a:r>
            <a:endParaRPr lang="en-US"/>
          </a:p>
        </p:txBody>
      </p:sp>
      <p:sp>
        <p:nvSpPr>
          <p:cNvPr id="3" name="Picture Placeholder 2"/>
          <p:cNvSpPr>
            <a:spLocks noGrp="1"/>
          </p:cNvSpPr>
          <p:nvPr>
            <p:ph type="pic" idx="1"/>
          </p:nvPr>
        </p:nvSpPr>
        <p:spPr>
          <a:xfrm>
            <a:off x="457199" y="331773"/>
            <a:ext cx="6705440" cy="3860774"/>
          </a:xfrm>
          <a:prstGeom prst="rect">
            <a:avLst/>
          </a:prstGeom>
        </p:spPr>
        <p:txBody>
          <a:bodyPr>
            <a:normAutofit/>
          </a:bodyPr>
          <a:lstStyle>
            <a:lvl1pPr marL="0" indent="0">
              <a:lnSpc>
                <a:spcPct val="100000"/>
              </a:lnSpc>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073398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776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349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pic>
        <p:nvPicPr>
          <p:cNvPr id="3" name="Picture 2" descr="Red background with Griffith University logo"/>
          <p:cNvPicPr>
            <a:picLocks noChangeAspect="1"/>
          </p:cNvPicPr>
          <p:nvPr userDrawn="1"/>
        </p:nvPicPr>
        <p:blipFill>
          <a:blip r:embed="rId2"/>
          <a:stretch>
            <a:fillRect/>
          </a:stretch>
        </p:blipFill>
        <p:spPr>
          <a:xfrm>
            <a:off x="572" y="643"/>
            <a:ext cx="9142855" cy="5142855"/>
          </a:xfrm>
          <a:prstGeom prst="rect">
            <a:avLst/>
          </a:prstGeom>
        </p:spPr>
      </p:pic>
      <p:sp>
        <p:nvSpPr>
          <p:cNvPr id="7" name="Content Placeholder 2">
            <a:extLst>
              <a:ext uri="{FF2B5EF4-FFF2-40B4-BE49-F238E27FC236}">
                <a16:creationId xmlns:a16="http://schemas.microsoft.com/office/drawing/2014/main" id="{D0346B7F-15B1-174E-AD8B-6D7D631385A2}"/>
              </a:ext>
            </a:extLst>
          </p:cNvPr>
          <p:cNvSpPr>
            <a:spLocks noGrp="1"/>
          </p:cNvSpPr>
          <p:nvPr>
            <p:ph idx="1"/>
          </p:nvPr>
        </p:nvSpPr>
        <p:spPr>
          <a:xfrm>
            <a:off x="457200" y="973185"/>
            <a:ext cx="8229600" cy="3497749"/>
          </a:xfrm>
          <a:prstGeom prst="rect">
            <a:avLst/>
          </a:prstGeom>
        </p:spPr>
        <p:txBody>
          <a:bodyPr lIns="0" tIns="0" rIns="0" bIns="0">
            <a:normAutofit/>
          </a:bodyPr>
          <a:lstStyle>
            <a:lvl1pPr marL="342900" indent="-342900">
              <a:lnSpc>
                <a:spcPct val="140000"/>
              </a:lnSpc>
              <a:spcBef>
                <a:spcPts val="0"/>
              </a:spcBef>
              <a:buFont typeface="Arial" charset="0"/>
              <a:buChar char="•"/>
              <a:defRPr b="0" i="0">
                <a:solidFill>
                  <a:schemeClr val="bg1"/>
                </a:solidFill>
                <a:latin typeface="+mn-lt"/>
                <a:ea typeface="Arial" charset="0"/>
                <a:cs typeface="Arial" charset="0"/>
              </a:defRPr>
            </a:lvl1pPr>
            <a:lvl2pPr marL="742950" indent="-285750">
              <a:lnSpc>
                <a:spcPct val="140000"/>
              </a:lnSpc>
              <a:spcBef>
                <a:spcPts val="0"/>
              </a:spcBef>
              <a:buFont typeface="Arial" charset="0"/>
              <a:buChar char="•"/>
              <a:defRPr sz="2000" b="0" i="0">
                <a:solidFill>
                  <a:schemeClr val="bg1"/>
                </a:solidFill>
                <a:latin typeface="+mn-lt"/>
                <a:ea typeface="Arial" charset="0"/>
                <a:cs typeface="Arial" charset="0"/>
              </a:defRPr>
            </a:lvl2pPr>
            <a:lvl3pPr marL="1143000" indent="-228600">
              <a:lnSpc>
                <a:spcPct val="140000"/>
              </a:lnSpc>
              <a:spcBef>
                <a:spcPts val="0"/>
              </a:spcBef>
              <a:buFont typeface="Arial" charset="0"/>
              <a:buChar char="•"/>
              <a:defRPr sz="2000" b="0" i="0">
                <a:solidFill>
                  <a:schemeClr val="bg1"/>
                </a:solidFill>
                <a:latin typeface="+mn-lt"/>
                <a:ea typeface="Arial" charset="0"/>
                <a:cs typeface="Arial" charset="0"/>
              </a:defRPr>
            </a:lvl3pPr>
            <a:lvl4pPr marL="1600200" indent="-228600">
              <a:lnSpc>
                <a:spcPct val="140000"/>
              </a:lnSpc>
              <a:spcBef>
                <a:spcPts val="0"/>
              </a:spcBef>
              <a:buFont typeface="Arial" charset="0"/>
              <a:buChar char="•"/>
              <a:defRPr sz="2000" b="0" i="0">
                <a:solidFill>
                  <a:schemeClr val="bg1"/>
                </a:solidFill>
                <a:latin typeface="+mn-lt"/>
                <a:ea typeface="Arial" charset="0"/>
                <a:cs typeface="Arial" charset="0"/>
              </a:defRPr>
            </a:lvl4pPr>
            <a:lvl5pPr marL="2057400" indent="-228600">
              <a:lnSpc>
                <a:spcPct val="140000"/>
              </a:lnSpc>
              <a:spcBef>
                <a:spcPts val="0"/>
              </a:spcBef>
              <a:buFont typeface="Arial" charset="0"/>
              <a:buChar char="•"/>
              <a:defRPr sz="2000" b="0" i="0">
                <a:solidFill>
                  <a:schemeClr val="bg1"/>
                </a:solidFill>
                <a:latin typeface="+mn-lt"/>
                <a:ea typeface="Arial" charset="0"/>
                <a:cs typeface="Arial"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a:p>
            <a:pPr lvl="0"/>
            <a:endParaRPr lang="en-AU"/>
          </a:p>
        </p:txBody>
      </p:sp>
      <p:sp>
        <p:nvSpPr>
          <p:cNvPr id="9" name="Title Placeholder 1">
            <a:extLst>
              <a:ext uri="{FF2B5EF4-FFF2-40B4-BE49-F238E27FC236}">
                <a16:creationId xmlns:a16="http://schemas.microsoft.com/office/drawing/2014/main" id="{F998E03C-3215-7443-9B48-B338FC90385A}"/>
              </a:ext>
            </a:extLst>
          </p:cNvPr>
          <p:cNvSpPr>
            <a:spLocks noGrp="1"/>
          </p:cNvSpPr>
          <p:nvPr>
            <p:ph type="title"/>
          </p:nvPr>
        </p:nvSpPr>
        <p:spPr>
          <a:xfrm>
            <a:off x="457200" y="455816"/>
            <a:ext cx="8229600" cy="349728"/>
          </a:xfrm>
          <a:prstGeom prst="rect">
            <a:avLst/>
          </a:prstGeom>
        </p:spPr>
        <p:txBody>
          <a:bodyPr vert="horz" lIns="0" tIns="0" rIns="0" bIns="0" rtlCol="0" anchor="t" anchorCtr="0">
            <a:normAutofit/>
          </a:bodyPr>
          <a:lstStyle>
            <a:lvl1pPr>
              <a:defRPr>
                <a:solidFill>
                  <a:schemeClr val="bg1"/>
                </a:solidFill>
                <a:latin typeface="+mj-lt"/>
              </a:defRPr>
            </a:lvl1pPr>
          </a:lstStyle>
          <a:p>
            <a:r>
              <a:rPr lang="en-AU"/>
              <a:t>Click to edit heading</a:t>
            </a:r>
            <a:endParaRPr lang="en-US"/>
          </a:p>
        </p:txBody>
      </p:sp>
    </p:spTree>
    <p:extLst>
      <p:ext uri="{BB962C8B-B14F-4D97-AF65-F5344CB8AC3E}">
        <p14:creationId xmlns:p14="http://schemas.microsoft.com/office/powerpoint/2010/main" val="391921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ature text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4" y="321"/>
            <a:ext cx="9141712" cy="5142213"/>
          </a:xfrm>
          <a:prstGeom prst="rect">
            <a:avLst/>
          </a:prstGeom>
        </p:spPr>
      </p:pic>
      <p:sp>
        <p:nvSpPr>
          <p:cNvPr id="5" name="Text Placeholder 4"/>
          <p:cNvSpPr>
            <a:spLocks noGrp="1"/>
          </p:cNvSpPr>
          <p:nvPr>
            <p:ph type="body" sz="quarter" idx="13" hasCustomPrompt="1"/>
          </p:nvPr>
        </p:nvSpPr>
        <p:spPr>
          <a:xfrm>
            <a:off x="4572001" y="990600"/>
            <a:ext cx="4288970" cy="3091543"/>
          </a:xfrm>
          <a:prstGeom prst="rect">
            <a:avLst/>
          </a:prstGeom>
        </p:spPr>
        <p:txBody>
          <a:bodyPr anchor="ctr" anchorCtr="0"/>
          <a:lstStyle>
            <a:lvl1pPr marL="0" indent="0" algn="ctr">
              <a:lnSpc>
                <a:spcPct val="100000"/>
              </a:lnSpc>
              <a:buNone/>
              <a:defRPr sz="3500" b="1" i="0" baseline="0">
                <a:solidFill>
                  <a:schemeClr val="bg1"/>
                </a:solidFill>
                <a:latin typeface="Arial" charset="0"/>
                <a:ea typeface="Arial" charset="0"/>
                <a:cs typeface="Arial" charset="0"/>
              </a:defRPr>
            </a:lvl1pPr>
          </a:lstStyle>
          <a:p>
            <a:pPr lvl="0"/>
            <a:r>
              <a:rPr lang="en-US"/>
              <a:t>Click to add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text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2" y="0"/>
            <a:ext cx="9142855" cy="5142856"/>
          </a:xfrm>
          <a:prstGeom prst="rect">
            <a:avLst/>
          </a:prstGeom>
        </p:spPr>
      </p:pic>
      <p:sp>
        <p:nvSpPr>
          <p:cNvPr id="4" name="Text Placeholder 4"/>
          <p:cNvSpPr>
            <a:spLocks noGrp="1"/>
          </p:cNvSpPr>
          <p:nvPr>
            <p:ph type="body" sz="quarter" idx="13" hasCustomPrompt="1"/>
          </p:nvPr>
        </p:nvSpPr>
        <p:spPr>
          <a:xfrm>
            <a:off x="4572001" y="990600"/>
            <a:ext cx="4288970" cy="3091543"/>
          </a:xfrm>
          <a:prstGeom prst="rect">
            <a:avLst/>
          </a:prstGeom>
        </p:spPr>
        <p:txBody>
          <a:bodyPr anchor="ctr" anchorCtr="0"/>
          <a:lstStyle>
            <a:lvl1pPr marL="0" indent="0" algn="ctr">
              <a:lnSpc>
                <a:spcPct val="100000"/>
              </a:lnSpc>
              <a:buNone/>
              <a:defRPr sz="3500" b="1" i="0" baseline="0">
                <a:solidFill>
                  <a:schemeClr val="tx1"/>
                </a:solidFill>
                <a:latin typeface="Arial" charset="0"/>
                <a:ea typeface="Arial" charset="0"/>
                <a:cs typeface="Arial" charset="0"/>
              </a:defRPr>
            </a:lvl1pPr>
          </a:lstStyle>
          <a:p>
            <a:pPr lvl="0"/>
            <a:r>
              <a:rPr lang="en-US"/>
              <a:t>Click to add text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graphics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2" y="0"/>
            <a:ext cx="9142853" cy="514285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3" y="0"/>
            <a:ext cx="9142851" cy="51428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 Day 2018">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4" y="0"/>
            <a:ext cx="9142849" cy="5142853"/>
          </a:xfrm>
          <a:prstGeom prst="rect">
            <a:avLst/>
          </a:prstGeom>
        </p:spPr>
      </p:pic>
    </p:spTree>
    <p:extLst>
      <p:ext uri="{BB962C8B-B14F-4D97-AF65-F5344CB8AC3E}">
        <p14:creationId xmlns:p14="http://schemas.microsoft.com/office/powerpoint/2010/main" val="49985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8229600" cy="551631"/>
          </a:xfrm>
          <a:prstGeom prst="rect">
            <a:avLst/>
          </a:prstGeom>
        </p:spPr>
        <p:txBody>
          <a:bodyPr lIns="0" tIns="0" rIns="0" bIns="0" anchor="t" anchorCtr="0">
            <a:normAutofit/>
          </a:bodyPr>
          <a:lstStyle>
            <a:lvl1pPr algn="l">
              <a:defRPr sz="3500" b="0" i="0">
                <a:solidFill>
                  <a:srgbClr val="DA0012"/>
                </a:solidFill>
                <a:latin typeface="Jotia Medium" charset="0"/>
                <a:ea typeface="Jotia Medium" charset="0"/>
                <a:cs typeface="Jotia Medium" charset="0"/>
              </a:defRPr>
            </a:lvl1pPr>
          </a:lstStyle>
          <a:p>
            <a:r>
              <a:rPr lang="en-AU"/>
              <a:t>Click to edit heading</a:t>
            </a:r>
            <a:endParaRPr lang="en-US"/>
          </a:p>
        </p:txBody>
      </p:sp>
      <p:sp>
        <p:nvSpPr>
          <p:cNvPr id="3" name="Content Placeholder 2"/>
          <p:cNvSpPr>
            <a:spLocks noGrp="1"/>
          </p:cNvSpPr>
          <p:nvPr>
            <p:ph idx="1"/>
          </p:nvPr>
        </p:nvSpPr>
        <p:spPr>
          <a:xfrm>
            <a:off x="457200" y="1440000"/>
            <a:ext cx="8229600" cy="3031203"/>
          </a:xfrm>
          <a:prstGeom prst="rect">
            <a:avLst/>
          </a:prstGeom>
        </p:spPr>
        <p:txBody>
          <a:bodyPr lIns="0" tIns="0" rIns="0" bIns="0">
            <a:normAutofit/>
          </a:bodyPr>
          <a:lstStyle>
            <a:lvl1pPr marL="342900" indent="-342900">
              <a:lnSpc>
                <a:spcPct val="140000"/>
              </a:lnSpc>
              <a:spcBef>
                <a:spcPts val="0"/>
              </a:spcBef>
              <a:buFont typeface="Wingdings" charset="2"/>
              <a:buChar char="§"/>
              <a:defRPr b="0" i="0">
                <a:latin typeface="FoundrySterling-Book" charset="0"/>
                <a:ea typeface="FoundrySterling-Book" charset="0"/>
                <a:cs typeface="FoundrySterling-Book" charset="0"/>
              </a:defRPr>
            </a:lvl1pPr>
            <a:lvl2pPr>
              <a:lnSpc>
                <a:spcPct val="140000"/>
              </a:lnSpc>
              <a:spcBef>
                <a:spcPts val="0"/>
              </a:spcBef>
              <a:defRPr sz="2000" b="0" i="0">
                <a:latin typeface="FoundrySterling-Book" charset="0"/>
                <a:ea typeface="FoundrySterling-Book" charset="0"/>
                <a:cs typeface="FoundrySterling-Book" charset="0"/>
              </a:defRPr>
            </a:lvl2pPr>
            <a:lvl3pPr>
              <a:lnSpc>
                <a:spcPct val="140000"/>
              </a:lnSpc>
              <a:spcBef>
                <a:spcPts val="0"/>
              </a:spcBef>
              <a:defRPr sz="2000" b="0" i="0">
                <a:latin typeface="FoundrySterling-Book" charset="0"/>
                <a:ea typeface="FoundrySterling-Book" charset="0"/>
                <a:cs typeface="FoundrySterling-Book" charset="0"/>
              </a:defRPr>
            </a:lvl3pPr>
            <a:lvl4pPr>
              <a:lnSpc>
                <a:spcPct val="140000"/>
              </a:lnSpc>
              <a:spcBef>
                <a:spcPts val="0"/>
              </a:spcBef>
              <a:defRPr sz="2000" b="0" i="0">
                <a:latin typeface="FoundrySterling-Book" charset="0"/>
                <a:ea typeface="FoundrySterling-Book" charset="0"/>
                <a:cs typeface="FoundrySterling-Book" charset="0"/>
              </a:defRPr>
            </a:lvl4pPr>
            <a:lvl5pPr>
              <a:lnSpc>
                <a:spcPct val="140000"/>
              </a:lnSpc>
              <a:spcBef>
                <a:spcPts val="0"/>
              </a:spcBef>
              <a:defRPr sz="2000" b="0" i="0">
                <a:latin typeface="FoundrySterling-Book" charset="0"/>
                <a:ea typeface="FoundrySterling-Book" charset="0"/>
                <a:cs typeface="FoundrySterling-Book"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a:p>
            <a:pPr lvl="0"/>
            <a:endParaRPr lang="en-AU"/>
          </a:p>
        </p:txBody>
      </p:sp>
    </p:spTree>
    <p:extLst>
      <p:ext uri="{BB962C8B-B14F-4D97-AF65-F5344CB8AC3E}">
        <p14:creationId xmlns:p14="http://schemas.microsoft.com/office/powerpoint/2010/main" val="31731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Portrait Photo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7399" y="792000"/>
            <a:ext cx="4734000" cy="568639"/>
          </a:xfrm>
          <a:prstGeom prst="rect">
            <a:avLst/>
          </a:prstGeom>
        </p:spPr>
        <p:txBody>
          <a:bodyPr/>
          <a:lstStyle>
            <a:lvl1pPr>
              <a:defRPr>
                <a:solidFill>
                  <a:schemeClr val="bg1"/>
                </a:solidFill>
              </a:defRPr>
            </a:lvl1pPr>
          </a:lstStyle>
          <a:p>
            <a:r>
              <a:rPr lang="en-AU"/>
              <a:t>Click to edit heading</a:t>
            </a:r>
            <a:endParaRPr lang="en-US"/>
          </a:p>
        </p:txBody>
      </p:sp>
      <p:sp>
        <p:nvSpPr>
          <p:cNvPr id="5" name="Text Placeholder 4"/>
          <p:cNvSpPr>
            <a:spLocks noGrp="1"/>
          </p:cNvSpPr>
          <p:nvPr>
            <p:ph type="body" sz="quarter" idx="11"/>
          </p:nvPr>
        </p:nvSpPr>
        <p:spPr>
          <a:xfrm>
            <a:off x="4167399" y="1440000"/>
            <a:ext cx="4733999" cy="2987675"/>
          </a:xfrm>
          <a:prstGeom prst="rect">
            <a:avLst/>
          </a:prstGeom>
        </p:spPr>
        <p:txBody>
          <a:bodyPr/>
          <a:lstStyle>
            <a:lvl1pPr>
              <a:defRPr b="0" i="0">
                <a:solidFill>
                  <a:schemeClr val="bg1"/>
                </a:solidFill>
                <a:latin typeface="FoundrySterling-Book" charset="0"/>
                <a:ea typeface="FoundrySterling-Book" charset="0"/>
                <a:cs typeface="FoundrySterling-Book" charset="0"/>
              </a:defRPr>
            </a:lvl1pPr>
            <a:lvl2pPr>
              <a:defRPr b="0" i="0">
                <a:solidFill>
                  <a:schemeClr val="bg1"/>
                </a:solidFill>
                <a:latin typeface="FoundrySterling-Book" charset="0"/>
                <a:ea typeface="FoundrySterling-Book" charset="0"/>
                <a:cs typeface="FoundrySterling-Book" charset="0"/>
              </a:defRPr>
            </a:lvl2pPr>
            <a:lvl3pPr>
              <a:defRPr b="0" i="0">
                <a:solidFill>
                  <a:schemeClr val="bg1"/>
                </a:solidFill>
                <a:latin typeface="FoundrySterling-Book" charset="0"/>
                <a:ea typeface="FoundrySterling-Book" charset="0"/>
                <a:cs typeface="FoundrySterling-Book" charset="0"/>
              </a:defRPr>
            </a:lvl3pPr>
            <a:lvl4pPr>
              <a:defRPr b="0" i="0">
                <a:solidFill>
                  <a:schemeClr val="bg1"/>
                </a:solidFill>
                <a:latin typeface="FoundrySterling-Book" charset="0"/>
                <a:ea typeface="FoundrySterling-Book" charset="0"/>
                <a:cs typeface="FoundrySterling-Book" charset="0"/>
              </a:defRPr>
            </a:lvl4pPr>
            <a:lvl5pPr>
              <a:defRPr b="0" i="0">
                <a:solidFill>
                  <a:schemeClr val="bg1"/>
                </a:solidFill>
                <a:latin typeface="FoundrySterling-Book" charset="0"/>
                <a:ea typeface="FoundrySterling-Book" charset="0"/>
                <a:cs typeface="FoundrySterling-Book"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Picture Placeholder 7"/>
          <p:cNvSpPr>
            <a:spLocks noGrp="1"/>
          </p:cNvSpPr>
          <p:nvPr>
            <p:ph type="pic" sz="quarter" idx="15"/>
          </p:nvPr>
        </p:nvSpPr>
        <p:spPr>
          <a:xfrm>
            <a:off x="457201" y="792000"/>
            <a:ext cx="3467100" cy="3635675"/>
          </a:xfrm>
        </p:spPr>
        <p:txBody>
          <a:bodyPr/>
          <a:lstStyle>
            <a:lvl1pPr>
              <a:defRPr b="0" i="0">
                <a:solidFill>
                  <a:schemeClr val="bg1"/>
                </a:solidFill>
                <a:latin typeface="FoundrySterling-Book" charset="0"/>
                <a:ea typeface="FoundrySterling-Book" charset="0"/>
                <a:cs typeface="FoundrySterling-Book" charset="0"/>
              </a:defRPr>
            </a:lvl1pPr>
          </a:lstStyle>
          <a:p>
            <a:endParaRPr lang="en-US"/>
          </a:p>
        </p:txBody>
      </p:sp>
    </p:spTree>
    <p:extLst>
      <p:ext uri="{BB962C8B-B14F-4D97-AF65-F5344CB8AC3E}">
        <p14:creationId xmlns:p14="http://schemas.microsoft.com/office/powerpoint/2010/main" val="34159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891882"/>
      </p:ext>
    </p:extLst>
  </p:cSld>
  <p:clrMap bg1="lt1" tx1="dk1" bg2="lt2" tx2="dk2" accent1="accent1" accent2="accent2" accent3="accent3" accent4="accent4" accent5="accent5" accent6="accent6" hlink="hlink" folHlink="folHlink"/>
  <p:sldLayoutIdLst>
    <p:sldLayoutId id="2147483664" r:id="rId1"/>
    <p:sldLayoutId id="214748372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56359"/>
      </p:ext>
    </p:extLst>
  </p:cSld>
  <p:clrMap bg1="lt1" tx1="dk1" bg2="lt2" tx2="dk2" accent1="accent1" accent2="accent2" accent3="accent3" accent4="accent4" accent5="accent5" accent6="accent6" hlink="hlink" folHlink="folHlink"/>
  <p:sldLayoutIdLst>
    <p:sldLayoutId id="2147483687" r:id="rId1"/>
    <p:sldLayoutId id="2147483707" r:id="rId2"/>
    <p:sldLayoutId id="2147483689" r:id="rId3"/>
    <p:sldLayoutId id="2147483726" r:id="rId4"/>
    <p:sldLayoutId id="214748374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792000"/>
            <a:ext cx="8229600" cy="568639"/>
          </a:xfrm>
          <a:prstGeom prst="rect">
            <a:avLst/>
          </a:prstGeom>
        </p:spPr>
        <p:txBody>
          <a:bodyPr vert="horz" lIns="0" tIns="0" rIns="0" bIns="0" rtlCol="0" anchor="t" anchorCtr="0">
            <a:normAutofit/>
          </a:bodyPr>
          <a:lstStyle/>
          <a:p>
            <a:r>
              <a:rPr lang="en-AU"/>
              <a:t>Click to edit heading</a:t>
            </a:r>
            <a:endParaRPr lang="en-US"/>
          </a:p>
        </p:txBody>
      </p:sp>
      <p:sp>
        <p:nvSpPr>
          <p:cNvPr id="8" name="Text Placeholder 2"/>
          <p:cNvSpPr>
            <a:spLocks noGrp="1"/>
          </p:cNvSpPr>
          <p:nvPr>
            <p:ph type="body" idx="1"/>
          </p:nvPr>
        </p:nvSpPr>
        <p:spPr>
          <a:xfrm>
            <a:off x="457200" y="1440000"/>
            <a:ext cx="8229600" cy="2821438"/>
          </a:xfrm>
          <a:prstGeom prst="rect">
            <a:avLst/>
          </a:prstGeom>
        </p:spPr>
        <p:txBody>
          <a:bodyPr vert="horz" lIns="0" tIns="0" rIns="0" bIns="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77350456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1" r:id="rId18"/>
  </p:sldLayoutIdLst>
  <p:hf sldNum="0" hdr="0" dt="0"/>
  <p:txStyles>
    <p:titleStyle>
      <a:lvl1pPr algn="l" defTabSz="457200" rtl="0" eaLnBrk="1" latinLnBrk="0" hangingPunct="1">
        <a:lnSpc>
          <a:spcPct val="80000"/>
        </a:lnSpc>
        <a:spcBef>
          <a:spcPct val="0"/>
        </a:spcBef>
        <a:buNone/>
        <a:defRPr sz="3500" kern="1200">
          <a:solidFill>
            <a:srgbClr val="DA0012"/>
          </a:solidFill>
          <a:latin typeface="Jotia Medium" charset="0"/>
          <a:ea typeface="Jotia Medium" charset="0"/>
          <a:cs typeface="Jotia Medium" charset="0"/>
        </a:defRPr>
      </a:lvl1pPr>
    </p:titleStyle>
    <p:bodyStyle>
      <a:lvl1pPr marL="342900" indent="-342900" algn="l" defTabSz="457200" rtl="0" eaLnBrk="1" latinLnBrk="0" hangingPunct="1">
        <a:lnSpc>
          <a:spcPct val="140000"/>
        </a:lnSpc>
        <a:spcBef>
          <a:spcPts val="0"/>
        </a:spcBef>
        <a:buFont typeface="Wingdings" charset="2"/>
        <a:buChar char="§"/>
        <a:defRPr sz="2000" b="0" i="0" kern="1200" baseline="0">
          <a:solidFill>
            <a:schemeClr val="tx1"/>
          </a:solidFill>
          <a:latin typeface="FoundrySterling-Book" charset="0"/>
          <a:ea typeface="FoundrySterling-Book" charset="0"/>
          <a:cs typeface="FoundrySterling-Book" charset="0"/>
        </a:defRPr>
      </a:lvl1pPr>
      <a:lvl2pPr marL="742950" indent="-285750" algn="l" defTabSz="457200" rtl="0" eaLnBrk="1" latinLnBrk="0" hangingPunct="1">
        <a:lnSpc>
          <a:spcPct val="140000"/>
        </a:lnSpc>
        <a:spcBef>
          <a:spcPts val="0"/>
        </a:spcBef>
        <a:buFont typeface="Wingdings" charset="2"/>
        <a:buChar char="§"/>
        <a:defRPr sz="2000" b="0" i="0" kern="1200" baseline="0">
          <a:solidFill>
            <a:schemeClr val="tx1"/>
          </a:solidFill>
          <a:latin typeface="FoundrySterling-Book" charset="0"/>
          <a:ea typeface="FoundrySterling-Book" charset="0"/>
          <a:cs typeface="FoundrySterling-Book" charset="0"/>
        </a:defRPr>
      </a:lvl2pPr>
      <a:lvl3pPr marL="1143000" indent="-228600" algn="l" defTabSz="457200" rtl="0" eaLnBrk="1" latinLnBrk="0" hangingPunct="1">
        <a:lnSpc>
          <a:spcPct val="140000"/>
        </a:lnSpc>
        <a:spcBef>
          <a:spcPts val="0"/>
        </a:spcBef>
        <a:buFont typeface="Wingdings" charset="2"/>
        <a:buChar char="§"/>
        <a:defRPr sz="2000" b="0" i="0" kern="1200" baseline="0">
          <a:solidFill>
            <a:schemeClr val="tx1"/>
          </a:solidFill>
          <a:latin typeface="FoundrySterling-Book" charset="0"/>
          <a:ea typeface="FoundrySterling-Book" charset="0"/>
          <a:cs typeface="FoundrySterling-Book" charset="0"/>
        </a:defRPr>
      </a:lvl3pPr>
      <a:lvl4pPr marL="1600200" indent="-228600" algn="l" defTabSz="457200" rtl="0" eaLnBrk="1" latinLnBrk="0" hangingPunct="1">
        <a:lnSpc>
          <a:spcPct val="140000"/>
        </a:lnSpc>
        <a:spcBef>
          <a:spcPts val="0"/>
        </a:spcBef>
        <a:buFont typeface="Wingdings" charset="2"/>
        <a:buChar char="§"/>
        <a:defRPr sz="2000" b="0" i="0" kern="1200" baseline="0">
          <a:solidFill>
            <a:schemeClr val="tx1"/>
          </a:solidFill>
          <a:latin typeface="FoundrySterling-Book" charset="0"/>
          <a:ea typeface="FoundrySterling-Book" charset="0"/>
          <a:cs typeface="FoundrySterling-Book" charset="0"/>
        </a:defRPr>
      </a:lvl4pPr>
      <a:lvl5pPr marL="2057400" indent="-228600" algn="l" defTabSz="457200" rtl="0" eaLnBrk="1" latinLnBrk="0" hangingPunct="1">
        <a:lnSpc>
          <a:spcPct val="140000"/>
        </a:lnSpc>
        <a:spcBef>
          <a:spcPts val="0"/>
        </a:spcBef>
        <a:buFont typeface="Wingdings" charset="2"/>
        <a:buChar char="§"/>
        <a:defRPr sz="2000" b="0" i="0" kern="1200" baseline="0">
          <a:solidFill>
            <a:schemeClr val="tx1"/>
          </a:solidFill>
          <a:latin typeface="FoundrySterling-Book" charset="0"/>
          <a:ea typeface="FoundrySterling-Book" charset="0"/>
          <a:cs typeface="FoundrySterling-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86/67818"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hyperlink" Target="https://doi.org/10.1177/1477370816682979" TargetMode="External"/><Relationship Id="rId5" Type="http://schemas.openxmlformats.org/officeDocument/2006/relationships/hyperlink" Target="https://doi.org/10.1177/0004865818781203" TargetMode="External"/><Relationship Id="rId4" Type="http://schemas.openxmlformats.org/officeDocument/2006/relationships/hyperlink" Target="https://www.bocsar.nsw.gov.au/Publications/BB/bb98.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3291A-4337-5F4D-BAD9-E47807A7748D}"/>
              </a:ext>
            </a:extLst>
          </p:cNvPr>
          <p:cNvSpPr>
            <a:spLocks noGrp="1"/>
          </p:cNvSpPr>
          <p:nvPr>
            <p:ph type="title"/>
          </p:nvPr>
        </p:nvSpPr>
        <p:spPr>
          <a:xfrm>
            <a:off x="4216447" y="704088"/>
            <a:ext cx="4648376" cy="2838893"/>
          </a:xfrm>
        </p:spPr>
        <p:txBody>
          <a:bodyPr anchor="t">
            <a:noAutofit/>
          </a:bodyPr>
          <a:lstStyle/>
          <a:p>
            <a:pPr algn="ctr"/>
            <a:r>
              <a:rPr lang="en-US" sz="2800" b="1" dirty="0"/>
              <a:t>Trends in youth offending in Queensland </a:t>
            </a:r>
            <a:br>
              <a:rPr lang="en-US" sz="2400" b="1" dirty="0"/>
            </a:br>
            <a:br>
              <a:rPr lang="en-US" sz="2400" b="1" dirty="0"/>
            </a:br>
            <a:br>
              <a:rPr lang="en-US" sz="2400" b="1" dirty="0"/>
            </a:br>
            <a:r>
              <a:rPr lang="en-US" sz="2400" dirty="0"/>
              <a:t>Dr Molly McCarthy</a:t>
            </a:r>
            <a:br>
              <a:rPr lang="en-US" sz="2400" dirty="0"/>
            </a:br>
            <a:br>
              <a:rPr lang="en-US" sz="2400" dirty="0"/>
            </a:br>
            <a:r>
              <a:rPr lang="en-US" sz="2400" dirty="0"/>
              <a:t>Griffith Criminology Institute</a:t>
            </a:r>
          </a:p>
        </p:txBody>
      </p:sp>
      <p:pic>
        <p:nvPicPr>
          <p:cNvPr id="6" name="Picture 5">
            <a:extLst>
              <a:ext uri="{FF2B5EF4-FFF2-40B4-BE49-F238E27FC236}">
                <a16:creationId xmlns:a16="http://schemas.microsoft.com/office/drawing/2014/main" id="{17057E3F-EDDE-4875-BBB8-9CE58E09AE30}"/>
              </a:ext>
            </a:extLst>
          </p:cNvPr>
          <p:cNvPicPr>
            <a:picLocks noChangeAspect="1"/>
          </p:cNvPicPr>
          <p:nvPr/>
        </p:nvPicPr>
        <p:blipFill rotWithShape="1">
          <a:blip r:embed="rId3"/>
          <a:srcRect l="9515" r="18963" b="1"/>
          <a:stretch/>
        </p:blipFill>
        <p:spPr>
          <a:xfrm>
            <a:off x="437322" y="792000"/>
            <a:ext cx="3467100" cy="3260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036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19B24E9-BCD8-40F1-817E-7710B73CEAD9}"/>
              </a:ext>
            </a:extLst>
          </p:cNvPr>
          <p:cNvGraphicFramePr>
            <a:graphicFrameLocks noGrp="1"/>
          </p:cNvGraphicFramePr>
          <p:nvPr>
            <p:extLst>
              <p:ext uri="{D42A27DB-BD31-4B8C-83A1-F6EECF244321}">
                <p14:modId xmlns:p14="http://schemas.microsoft.com/office/powerpoint/2010/main" val="2453031804"/>
              </p:ext>
            </p:extLst>
          </p:nvPr>
        </p:nvGraphicFramePr>
        <p:xfrm>
          <a:off x="0" y="447478"/>
          <a:ext cx="9144000" cy="4696022"/>
        </p:xfrm>
        <a:graphic>
          <a:graphicData uri="http://schemas.openxmlformats.org/drawingml/2006/table">
            <a:tbl>
              <a:tblPr>
                <a:tableStyleId>{5C22544A-7EE6-4342-B048-85BDC9FD1C3A}</a:tableStyleId>
              </a:tblPr>
              <a:tblGrid>
                <a:gridCol w="596812">
                  <a:extLst>
                    <a:ext uri="{9D8B030D-6E8A-4147-A177-3AD203B41FA5}">
                      <a16:colId xmlns:a16="http://schemas.microsoft.com/office/drawing/2014/main" val="3627217994"/>
                    </a:ext>
                  </a:extLst>
                </a:gridCol>
                <a:gridCol w="1928979">
                  <a:extLst>
                    <a:ext uri="{9D8B030D-6E8A-4147-A177-3AD203B41FA5}">
                      <a16:colId xmlns:a16="http://schemas.microsoft.com/office/drawing/2014/main" val="3174977816"/>
                    </a:ext>
                  </a:extLst>
                </a:gridCol>
                <a:gridCol w="937846">
                  <a:extLst>
                    <a:ext uri="{9D8B030D-6E8A-4147-A177-3AD203B41FA5}">
                      <a16:colId xmlns:a16="http://schemas.microsoft.com/office/drawing/2014/main" val="1631102971"/>
                    </a:ext>
                  </a:extLst>
                </a:gridCol>
                <a:gridCol w="1119022">
                  <a:extLst>
                    <a:ext uri="{9D8B030D-6E8A-4147-A177-3AD203B41FA5}">
                      <a16:colId xmlns:a16="http://schemas.microsoft.com/office/drawing/2014/main" val="277292896"/>
                    </a:ext>
                  </a:extLst>
                </a:gridCol>
                <a:gridCol w="637927">
                  <a:extLst>
                    <a:ext uri="{9D8B030D-6E8A-4147-A177-3AD203B41FA5}">
                      <a16:colId xmlns:a16="http://schemas.microsoft.com/office/drawing/2014/main" val="3109482257"/>
                    </a:ext>
                  </a:extLst>
                </a:gridCol>
                <a:gridCol w="893135">
                  <a:extLst>
                    <a:ext uri="{9D8B030D-6E8A-4147-A177-3AD203B41FA5}">
                      <a16:colId xmlns:a16="http://schemas.microsoft.com/office/drawing/2014/main" val="3560159080"/>
                    </a:ext>
                  </a:extLst>
                </a:gridCol>
                <a:gridCol w="1169581">
                  <a:extLst>
                    <a:ext uri="{9D8B030D-6E8A-4147-A177-3AD203B41FA5}">
                      <a16:colId xmlns:a16="http://schemas.microsoft.com/office/drawing/2014/main" val="2180166317"/>
                    </a:ext>
                  </a:extLst>
                </a:gridCol>
                <a:gridCol w="956931">
                  <a:extLst>
                    <a:ext uri="{9D8B030D-6E8A-4147-A177-3AD203B41FA5}">
                      <a16:colId xmlns:a16="http://schemas.microsoft.com/office/drawing/2014/main" val="2709790276"/>
                    </a:ext>
                  </a:extLst>
                </a:gridCol>
                <a:gridCol w="903767">
                  <a:extLst>
                    <a:ext uri="{9D8B030D-6E8A-4147-A177-3AD203B41FA5}">
                      <a16:colId xmlns:a16="http://schemas.microsoft.com/office/drawing/2014/main" val="2807855636"/>
                    </a:ext>
                  </a:extLst>
                </a:gridCol>
              </a:tblGrid>
              <a:tr h="340054">
                <a:tc rowSpan="2">
                  <a:txBody>
                    <a:bodyPr/>
                    <a:lstStyle/>
                    <a:p>
                      <a:pPr>
                        <a:lnSpc>
                          <a:spcPct val="107000"/>
                        </a:lnSpc>
                        <a:spcBef>
                          <a:spcPts val="600"/>
                        </a:spcBef>
                        <a:spcAft>
                          <a:spcPts val="600"/>
                        </a:spcAft>
                      </a:pPr>
                      <a:r>
                        <a:rPr lang="en-GB"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rowSpan="2">
                  <a:txBody>
                    <a:bodyPr/>
                    <a:lstStyle/>
                    <a:p>
                      <a:pPr>
                        <a:lnSpc>
                          <a:spcPct val="107000"/>
                        </a:lnSpc>
                        <a:spcBef>
                          <a:spcPts val="600"/>
                        </a:spcBef>
                        <a:spcAft>
                          <a:spcPts val="600"/>
                        </a:spcAft>
                      </a:pPr>
                      <a:r>
                        <a:rPr lang="en-GB" sz="1400" dirty="0">
                          <a:effectLst/>
                        </a:rPr>
                        <a:t>Trajectory group</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gridSpan="3">
                  <a:txBody>
                    <a:bodyPr/>
                    <a:lstStyle/>
                    <a:p>
                      <a:pPr>
                        <a:lnSpc>
                          <a:spcPct val="107000"/>
                        </a:lnSpc>
                        <a:spcBef>
                          <a:spcPts val="600"/>
                        </a:spcBef>
                        <a:spcAft>
                          <a:spcPts val="600"/>
                        </a:spcAft>
                      </a:pPr>
                      <a:r>
                        <a:rPr lang="en-GB" sz="1400" dirty="0">
                          <a:effectLst/>
                        </a:rPr>
                        <a:t>Individuals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hMerge="1">
                  <a:txBody>
                    <a:bodyPr/>
                    <a:lstStyle/>
                    <a:p>
                      <a:endParaRPr lang="en-AU"/>
                    </a:p>
                  </a:txBody>
                  <a:tcPr/>
                </a:tc>
                <a:tc hMerge="1">
                  <a:txBody>
                    <a:bodyPr/>
                    <a:lstStyle/>
                    <a:p>
                      <a:endParaRPr lang="en-AU"/>
                    </a:p>
                  </a:txBody>
                  <a:tcPr/>
                </a:tc>
                <a:tc gridSpan="4">
                  <a:txBody>
                    <a:bodyPr/>
                    <a:lstStyle/>
                    <a:p>
                      <a:pPr>
                        <a:lnSpc>
                          <a:spcPct val="107000"/>
                        </a:lnSpc>
                        <a:spcBef>
                          <a:spcPts val="600"/>
                        </a:spcBef>
                        <a:spcAft>
                          <a:spcPts val="600"/>
                        </a:spcAft>
                      </a:pPr>
                      <a:r>
                        <a:rPr lang="en-GB" sz="1400" dirty="0">
                          <a:effectLst/>
                        </a:rPr>
                        <a:t>Cost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90676434"/>
                  </a:ext>
                </a:extLst>
              </a:tr>
              <a:tr h="676960">
                <a:tc vMerge="1">
                  <a:txBody>
                    <a:bodyPr/>
                    <a:lstStyle/>
                    <a:p>
                      <a:endParaRPr lang="en-AU"/>
                    </a:p>
                  </a:txBody>
                  <a:tcPr/>
                </a:tc>
                <a:tc vMerge="1">
                  <a:txBody>
                    <a:bodyPr/>
                    <a:lstStyle/>
                    <a:p>
                      <a:endParaRPr lang="en-AU"/>
                    </a:p>
                  </a:txBody>
                  <a:tcPr/>
                </a:tc>
                <a:tc>
                  <a:txBody>
                    <a:bodyPr/>
                    <a:lstStyle/>
                    <a:p>
                      <a:pPr algn="ctr">
                        <a:lnSpc>
                          <a:spcPct val="107000"/>
                        </a:lnSpc>
                        <a:spcBef>
                          <a:spcPts val="600"/>
                        </a:spcBef>
                        <a:spcAft>
                          <a:spcPts val="600"/>
                        </a:spcAft>
                      </a:pPr>
                      <a:r>
                        <a:rPr lang="en-GB" sz="1200" dirty="0">
                          <a:effectLst/>
                        </a:rPr>
                        <a:t>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vert="vert270">
                    <a:solidFill>
                      <a:schemeClr val="accent1">
                        <a:lumMod val="60000"/>
                        <a:lumOff val="40000"/>
                      </a:schemeClr>
                    </a:solidFill>
                  </a:tcPr>
                </a:tc>
                <a:tc>
                  <a:txBody>
                    <a:bodyPr/>
                    <a:lstStyle/>
                    <a:p>
                      <a:pPr algn="ctr">
                        <a:lnSpc>
                          <a:spcPct val="107000"/>
                        </a:lnSpc>
                        <a:spcBef>
                          <a:spcPts val="600"/>
                        </a:spcBef>
                        <a:spcAft>
                          <a:spcPts val="600"/>
                        </a:spcAft>
                      </a:pPr>
                      <a:r>
                        <a:rPr lang="en-GB" sz="1200" dirty="0">
                          <a:effectLst/>
                        </a:rPr>
                        <a:t>% of Indigenous or non-Indigenous cohort</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vert="vert270">
                    <a:solidFill>
                      <a:schemeClr val="accent1">
                        <a:lumMod val="60000"/>
                        <a:lumOff val="40000"/>
                      </a:schemeClr>
                    </a:solidFill>
                  </a:tcPr>
                </a:tc>
                <a:tc>
                  <a:txBody>
                    <a:bodyPr/>
                    <a:lstStyle/>
                    <a:p>
                      <a:pPr algn="ctr">
                        <a:lnSpc>
                          <a:spcPct val="107000"/>
                        </a:lnSpc>
                        <a:spcBef>
                          <a:spcPts val="600"/>
                        </a:spcBef>
                        <a:spcAft>
                          <a:spcPts val="6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 of total cohort</a:t>
                      </a:r>
                    </a:p>
                  </a:txBody>
                  <a:tcPr marL="27110" marR="27110" marT="0" marB="0" vert="vert270">
                    <a:solidFill>
                      <a:schemeClr val="accent1">
                        <a:lumMod val="60000"/>
                        <a:lumOff val="40000"/>
                      </a:schemeClr>
                    </a:solidFill>
                  </a:tcPr>
                </a:tc>
                <a:tc>
                  <a:txBody>
                    <a:bodyPr/>
                    <a:lstStyle/>
                    <a:p>
                      <a:pPr algn="ctr">
                        <a:lnSpc>
                          <a:spcPct val="107000"/>
                        </a:lnSpc>
                        <a:spcBef>
                          <a:spcPts val="600"/>
                        </a:spcBef>
                        <a:spcAft>
                          <a:spcPts val="600"/>
                        </a:spcAft>
                      </a:pPr>
                      <a:r>
                        <a:rPr lang="en-GB" sz="1200" dirty="0">
                          <a:effectLst/>
                        </a:rPr>
                        <a:t>Average Individual cost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vert="vert270"/>
                </a:tc>
                <a:tc>
                  <a:txBody>
                    <a:bodyPr/>
                    <a:lstStyle/>
                    <a:p>
                      <a:pPr algn="ctr">
                        <a:lnSpc>
                          <a:spcPct val="107000"/>
                        </a:lnSpc>
                        <a:spcBef>
                          <a:spcPts val="600"/>
                        </a:spcBef>
                        <a:spcAft>
                          <a:spcPts val="600"/>
                        </a:spcAft>
                      </a:pPr>
                      <a:r>
                        <a:rPr lang="en-GB" sz="1200" dirty="0">
                          <a:effectLst/>
                        </a:rPr>
                        <a:t>Total group cost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vert="vert270"/>
                </a:tc>
                <a:tc>
                  <a:txBody>
                    <a:bodyPr/>
                    <a:lstStyle/>
                    <a:p>
                      <a:pPr>
                        <a:lnSpc>
                          <a:spcPct val="107000"/>
                        </a:lnSpc>
                        <a:spcBef>
                          <a:spcPts val="600"/>
                        </a:spcBef>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of Indigenous or non-Indigenous cost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07000"/>
                        </a:lnSpc>
                        <a:spcBef>
                          <a:spcPts val="600"/>
                        </a:spcBef>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of total cost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extLst>
                  <a:ext uri="{0D108BD9-81ED-4DB2-BD59-A6C34878D82A}">
                    <a16:rowId xmlns:a16="http://schemas.microsoft.com/office/drawing/2014/main" val="4284444201"/>
                  </a:ext>
                </a:extLst>
              </a:tr>
              <a:tr h="420343">
                <a:tc rowSpan="4">
                  <a:txBody>
                    <a:bodyPr/>
                    <a:lstStyle/>
                    <a:p>
                      <a:pPr>
                        <a:lnSpc>
                          <a:spcPct val="107000"/>
                        </a:lnSpc>
                        <a:spcBef>
                          <a:spcPts val="600"/>
                        </a:spcBef>
                        <a:spcAft>
                          <a:spcPts val="600"/>
                        </a:spcAft>
                      </a:pPr>
                      <a:r>
                        <a:rPr lang="en-GB" sz="1400">
                          <a:effectLst/>
                        </a:rPr>
                        <a:t>Indigenous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vert="vert270" anchor="ctr"/>
                </a:tc>
                <a:tc>
                  <a:txBody>
                    <a:bodyPr/>
                    <a:lstStyle/>
                    <a:p>
                      <a:pPr>
                        <a:lnSpc>
                          <a:spcPct val="107000"/>
                        </a:lnSpc>
                        <a:spcBef>
                          <a:spcPts val="600"/>
                        </a:spcBef>
                        <a:spcAft>
                          <a:spcPts val="600"/>
                        </a:spcAft>
                      </a:pPr>
                      <a:r>
                        <a:rPr lang="en-GB" sz="1400" dirty="0">
                          <a:effectLst/>
                        </a:rPr>
                        <a:t>Low rate and non-offenders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1,070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dirty="0">
                          <a:effectLst/>
                        </a:rPr>
                        <a:t>46.6</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dirty="0">
                          <a:effectLst/>
                        </a:rPr>
                        <a:t>1.3</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dirty="0">
                          <a:effectLst/>
                        </a:rPr>
                        <a:t>2,980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a:effectLst/>
                        </a:rPr>
                        <a:t>3,188,345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1.7</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0.7</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extLst>
                  <a:ext uri="{0D108BD9-81ED-4DB2-BD59-A6C34878D82A}">
                    <a16:rowId xmlns:a16="http://schemas.microsoft.com/office/drawing/2014/main" val="1367427572"/>
                  </a:ext>
                </a:extLst>
              </a:tr>
              <a:tr h="464345">
                <a:tc vMerge="1">
                  <a:txBody>
                    <a:bodyPr/>
                    <a:lstStyle/>
                    <a:p>
                      <a:endParaRPr lang="en-AU"/>
                    </a:p>
                  </a:txBody>
                  <a:tcPr/>
                </a:tc>
                <a:tc>
                  <a:txBody>
                    <a:bodyPr/>
                    <a:lstStyle/>
                    <a:p>
                      <a:pPr>
                        <a:lnSpc>
                          <a:spcPct val="107000"/>
                        </a:lnSpc>
                        <a:spcBef>
                          <a:spcPts val="600"/>
                        </a:spcBef>
                        <a:spcAft>
                          <a:spcPts val="600"/>
                        </a:spcAft>
                      </a:pPr>
                      <a:r>
                        <a:rPr lang="en-GB" sz="1400" dirty="0">
                          <a:effectLst/>
                        </a:rPr>
                        <a:t>Adolescent onset (moderate)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20000"/>
                        <a:lumOff val="80000"/>
                      </a:schemeClr>
                    </a:solidFill>
                  </a:tcPr>
                </a:tc>
                <a:tc>
                  <a:txBody>
                    <a:bodyPr/>
                    <a:lstStyle/>
                    <a:p>
                      <a:pPr>
                        <a:lnSpc>
                          <a:spcPct val="107000"/>
                        </a:lnSpc>
                        <a:spcBef>
                          <a:spcPts val="600"/>
                        </a:spcBef>
                        <a:spcAft>
                          <a:spcPts val="600"/>
                        </a:spcAft>
                      </a:pPr>
                      <a:r>
                        <a:rPr lang="en-GB" sz="1400" dirty="0">
                          <a:effectLst/>
                        </a:rPr>
                        <a:t>878</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20000"/>
                        <a:lumOff val="80000"/>
                      </a:schemeClr>
                    </a:solidFill>
                  </a:tcPr>
                </a:tc>
                <a:tc>
                  <a:txBody>
                    <a:bodyPr/>
                    <a:lstStyle/>
                    <a:p>
                      <a:pPr>
                        <a:lnSpc>
                          <a:spcPct val="107000"/>
                        </a:lnSpc>
                        <a:spcBef>
                          <a:spcPts val="600"/>
                        </a:spcBef>
                        <a:spcAft>
                          <a:spcPts val="600"/>
                        </a:spcAft>
                      </a:pPr>
                      <a:r>
                        <a:rPr lang="en-GB" sz="1400" dirty="0">
                          <a:effectLst/>
                        </a:rPr>
                        <a:t>38.3</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20000"/>
                        <a:lumOff val="80000"/>
                      </a:schemeClr>
                    </a:solidFill>
                  </a:tcPr>
                </a:tc>
                <a:tc>
                  <a:txBody>
                    <a:bodyPr/>
                    <a:lstStyle/>
                    <a:p>
                      <a:pPr>
                        <a:lnSpc>
                          <a:spcPct val="107000"/>
                        </a:lnSpc>
                        <a:spcBef>
                          <a:spcPts val="600"/>
                        </a:spcBef>
                        <a:spcAft>
                          <a:spcPts val="600"/>
                        </a:spcAft>
                      </a:pPr>
                      <a:r>
                        <a:rPr lang="en-GB" sz="1400" dirty="0">
                          <a:effectLst/>
                        </a:rPr>
                        <a:t>1.1</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20000"/>
                        <a:lumOff val="80000"/>
                      </a:schemeClr>
                    </a:solidFill>
                  </a:tcPr>
                </a:tc>
                <a:tc>
                  <a:txBody>
                    <a:bodyPr/>
                    <a:lstStyle/>
                    <a:p>
                      <a:pPr>
                        <a:lnSpc>
                          <a:spcPct val="107000"/>
                        </a:lnSpc>
                        <a:spcBef>
                          <a:spcPts val="600"/>
                        </a:spcBef>
                        <a:spcAft>
                          <a:spcPts val="600"/>
                        </a:spcAft>
                      </a:pPr>
                      <a:r>
                        <a:rPr lang="en-GB" sz="1400" dirty="0">
                          <a:effectLst/>
                        </a:rPr>
                        <a:t>57,806</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20000"/>
                        <a:lumOff val="80000"/>
                      </a:schemeClr>
                    </a:solidFill>
                  </a:tcPr>
                </a:tc>
                <a:tc>
                  <a:txBody>
                    <a:bodyPr/>
                    <a:lstStyle/>
                    <a:p>
                      <a:pPr>
                        <a:lnSpc>
                          <a:spcPct val="107000"/>
                        </a:lnSpc>
                        <a:spcBef>
                          <a:spcPts val="600"/>
                        </a:spcBef>
                        <a:spcAft>
                          <a:spcPts val="600"/>
                        </a:spcAft>
                      </a:pPr>
                      <a:r>
                        <a:rPr lang="en-GB" sz="1400" dirty="0">
                          <a:effectLst/>
                        </a:rPr>
                        <a:t>50,753,239</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20000"/>
                        <a:lumOff val="80000"/>
                      </a:schemeClr>
                    </a:solidFill>
                  </a:tcPr>
                </a:tc>
                <a:tc>
                  <a:txBody>
                    <a:bodyPr/>
                    <a:lstStyle/>
                    <a:p>
                      <a:pPr>
                        <a:lnSpc>
                          <a:spcPct val="107000"/>
                        </a:lnSpc>
                        <a:spcBef>
                          <a:spcPts val="600"/>
                        </a:spcBef>
                        <a:spcAft>
                          <a:spcPts val="600"/>
                        </a:spcAft>
                      </a:pPr>
                      <a:r>
                        <a:rPr lang="en-GB" sz="1400" dirty="0">
                          <a:effectLst/>
                        </a:rPr>
                        <a:t>27.3</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20000"/>
                        <a:lumOff val="80000"/>
                      </a:schemeClr>
                    </a:solidFill>
                  </a:tcPr>
                </a:tc>
                <a:tc>
                  <a:txBody>
                    <a:bodyPr/>
                    <a:lstStyle/>
                    <a:p>
                      <a:pPr>
                        <a:lnSpc>
                          <a:spcPct val="107000"/>
                        </a:lnSpc>
                        <a:spcBef>
                          <a:spcPts val="600"/>
                        </a:spcBef>
                        <a:spcAft>
                          <a:spcPts val="600"/>
                        </a:spcAft>
                      </a:pPr>
                      <a:r>
                        <a:rPr lang="en-GB" sz="1400" dirty="0">
                          <a:effectLst/>
                        </a:rPr>
                        <a:t>11.1</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20000"/>
                        <a:lumOff val="80000"/>
                      </a:schemeClr>
                    </a:solidFill>
                  </a:tcPr>
                </a:tc>
                <a:extLst>
                  <a:ext uri="{0D108BD9-81ED-4DB2-BD59-A6C34878D82A}">
                    <a16:rowId xmlns:a16="http://schemas.microsoft.com/office/drawing/2014/main" val="3073758206"/>
                  </a:ext>
                </a:extLst>
              </a:tr>
              <a:tr h="464345">
                <a:tc vMerge="1">
                  <a:txBody>
                    <a:bodyPr/>
                    <a:lstStyle/>
                    <a:p>
                      <a:endParaRPr lang="en-AU"/>
                    </a:p>
                  </a:txBody>
                  <a:tcPr/>
                </a:tc>
                <a:tc>
                  <a:txBody>
                    <a:bodyPr/>
                    <a:lstStyle/>
                    <a:p>
                      <a:pPr>
                        <a:lnSpc>
                          <a:spcPct val="107000"/>
                        </a:lnSpc>
                        <a:spcBef>
                          <a:spcPts val="600"/>
                        </a:spcBef>
                        <a:spcAft>
                          <a:spcPts val="600"/>
                        </a:spcAft>
                      </a:pPr>
                      <a:r>
                        <a:rPr lang="en-GB" sz="1400" dirty="0">
                          <a:effectLst/>
                        </a:rPr>
                        <a:t>Early onset (chronic)</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347</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15.1</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0.4</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380,097</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131,893,751</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71</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28.8</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extLst>
                  <a:ext uri="{0D108BD9-81ED-4DB2-BD59-A6C34878D82A}">
                    <a16:rowId xmlns:a16="http://schemas.microsoft.com/office/drawing/2014/main" val="3827018963"/>
                  </a:ext>
                </a:extLst>
              </a:tr>
              <a:tr h="464345">
                <a:tc vMerge="1">
                  <a:txBody>
                    <a:bodyPr/>
                    <a:lstStyle/>
                    <a:p>
                      <a:endParaRPr lang="en-AU"/>
                    </a:p>
                  </a:txBody>
                  <a:tcPr/>
                </a:tc>
                <a:tc>
                  <a:txBody>
                    <a:bodyPr/>
                    <a:lstStyle/>
                    <a:p>
                      <a:pPr>
                        <a:lnSpc>
                          <a:spcPct val="107000"/>
                        </a:lnSpc>
                        <a:spcBef>
                          <a:spcPts val="600"/>
                        </a:spcBef>
                        <a:spcAft>
                          <a:spcPts val="600"/>
                        </a:spcAft>
                      </a:pPr>
                      <a:r>
                        <a:rPr lang="en-GB" sz="1400">
                          <a:effectLst/>
                        </a:rPr>
                        <a:t>Total</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2,295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a:effectLst/>
                        </a:rPr>
                        <a:t>100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a:effectLst/>
                        </a:rPr>
                        <a:t>2.8</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dirty="0">
                          <a:effectLst/>
                        </a:rPr>
                        <a:t>80,974</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185,835,335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100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40.6</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extLst>
                  <a:ext uri="{0D108BD9-81ED-4DB2-BD59-A6C34878D82A}">
                    <a16:rowId xmlns:a16="http://schemas.microsoft.com/office/drawing/2014/main" val="1302618206"/>
                  </a:ext>
                </a:extLst>
              </a:tr>
              <a:tr h="420343">
                <a:tc rowSpan="4">
                  <a:txBody>
                    <a:bodyPr/>
                    <a:lstStyle/>
                    <a:p>
                      <a:pPr>
                        <a:lnSpc>
                          <a:spcPct val="107000"/>
                        </a:lnSpc>
                        <a:spcBef>
                          <a:spcPts val="600"/>
                        </a:spcBef>
                        <a:spcAft>
                          <a:spcPts val="600"/>
                        </a:spcAft>
                      </a:pPr>
                      <a:r>
                        <a:rPr lang="en-GB" sz="1400">
                          <a:effectLst/>
                        </a:rPr>
                        <a:t>Non-Indigenous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vert="vert270" anchor="ctr"/>
                </a:tc>
                <a:tc>
                  <a:txBody>
                    <a:bodyPr/>
                    <a:lstStyle/>
                    <a:p>
                      <a:pPr>
                        <a:lnSpc>
                          <a:spcPct val="107000"/>
                        </a:lnSpc>
                        <a:spcBef>
                          <a:spcPts val="600"/>
                        </a:spcBef>
                        <a:spcAft>
                          <a:spcPts val="600"/>
                        </a:spcAft>
                      </a:pPr>
                      <a:r>
                        <a:rPr lang="en-GB" sz="1400">
                          <a:effectLst/>
                        </a:rPr>
                        <a:t>Low rate and non-offenders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a:effectLst/>
                        </a:rPr>
                        <a:t>67,954</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dirty="0">
                          <a:effectLst/>
                        </a:rPr>
                        <a:t>83.8</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a:effectLst/>
                        </a:rPr>
                        <a:t>81.5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dirty="0">
                          <a:effectLst/>
                        </a:rPr>
                        <a:t>267</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a:effectLst/>
                        </a:rPr>
                        <a:t>18,112,599</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a:effectLst/>
                        </a:rPr>
                        <a:t>6.7</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4.0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extLst>
                  <a:ext uri="{0D108BD9-81ED-4DB2-BD59-A6C34878D82A}">
                    <a16:rowId xmlns:a16="http://schemas.microsoft.com/office/drawing/2014/main" val="1861626310"/>
                  </a:ext>
                </a:extLst>
              </a:tr>
              <a:tr h="464345">
                <a:tc vMerge="1">
                  <a:txBody>
                    <a:bodyPr/>
                    <a:lstStyle/>
                    <a:p>
                      <a:endParaRPr lang="en-AU"/>
                    </a:p>
                  </a:txBody>
                  <a:tcPr/>
                </a:tc>
                <a:tc>
                  <a:txBody>
                    <a:bodyPr/>
                    <a:lstStyle/>
                    <a:p>
                      <a:pPr>
                        <a:lnSpc>
                          <a:spcPct val="107000"/>
                        </a:lnSpc>
                        <a:spcBef>
                          <a:spcPts val="600"/>
                        </a:spcBef>
                        <a:spcAft>
                          <a:spcPts val="600"/>
                        </a:spcAft>
                      </a:pPr>
                      <a:r>
                        <a:rPr lang="en-GB" sz="1400">
                          <a:effectLst/>
                        </a:rPr>
                        <a:t>Adolescent onset (low)</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a:effectLst/>
                        </a:rPr>
                        <a:t>11,029</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dirty="0">
                          <a:effectLst/>
                        </a:rPr>
                        <a:t>13.6</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dirty="0">
                          <a:effectLst/>
                        </a:rPr>
                        <a:t>13.2</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dirty="0">
                          <a:effectLst/>
                        </a:rPr>
                        <a:t>8,783</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96,868,753</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a:effectLst/>
                        </a:rPr>
                        <a:t>35.7</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21.2</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extLst>
                  <a:ext uri="{0D108BD9-81ED-4DB2-BD59-A6C34878D82A}">
                    <a16:rowId xmlns:a16="http://schemas.microsoft.com/office/drawing/2014/main" val="981654341"/>
                  </a:ext>
                </a:extLst>
              </a:tr>
              <a:tr h="464345">
                <a:tc vMerge="1">
                  <a:txBody>
                    <a:bodyPr/>
                    <a:lstStyle/>
                    <a:p>
                      <a:endParaRPr lang="en-AU"/>
                    </a:p>
                  </a:txBody>
                  <a:tcPr/>
                </a:tc>
                <a:tc>
                  <a:txBody>
                    <a:bodyPr/>
                    <a:lstStyle/>
                    <a:p>
                      <a:pPr>
                        <a:lnSpc>
                          <a:spcPct val="107000"/>
                        </a:lnSpc>
                        <a:spcBef>
                          <a:spcPts val="600"/>
                        </a:spcBef>
                        <a:spcAft>
                          <a:spcPts val="600"/>
                        </a:spcAft>
                      </a:pPr>
                      <a:r>
                        <a:rPr lang="en-GB" sz="1400" dirty="0">
                          <a:effectLst/>
                        </a:rPr>
                        <a:t>Early onset (chronic)</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2,093</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2.6</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2.5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74,798</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156,552,496</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57.7</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tc>
                  <a:txBody>
                    <a:bodyPr/>
                    <a:lstStyle/>
                    <a:p>
                      <a:pPr>
                        <a:lnSpc>
                          <a:spcPct val="107000"/>
                        </a:lnSpc>
                        <a:spcBef>
                          <a:spcPts val="600"/>
                        </a:spcBef>
                        <a:spcAft>
                          <a:spcPts val="600"/>
                        </a:spcAft>
                      </a:pPr>
                      <a:r>
                        <a:rPr lang="en-GB" sz="1400" dirty="0">
                          <a:effectLst/>
                        </a:rPr>
                        <a:t>34.2</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6">
                        <a:lumMod val="60000"/>
                        <a:lumOff val="40000"/>
                      </a:schemeClr>
                    </a:solidFill>
                  </a:tcPr>
                </a:tc>
                <a:extLst>
                  <a:ext uri="{0D108BD9-81ED-4DB2-BD59-A6C34878D82A}">
                    <a16:rowId xmlns:a16="http://schemas.microsoft.com/office/drawing/2014/main" val="3618616469"/>
                  </a:ext>
                </a:extLst>
              </a:tr>
              <a:tr h="464345">
                <a:tc vMerge="1">
                  <a:txBody>
                    <a:bodyPr/>
                    <a:lstStyle/>
                    <a:p>
                      <a:endParaRPr lang="en-AU"/>
                    </a:p>
                  </a:txBody>
                  <a:tcPr/>
                </a:tc>
                <a:tc>
                  <a:txBody>
                    <a:bodyPr/>
                    <a:lstStyle/>
                    <a:p>
                      <a:pPr>
                        <a:lnSpc>
                          <a:spcPct val="107000"/>
                        </a:lnSpc>
                        <a:spcBef>
                          <a:spcPts val="600"/>
                        </a:spcBef>
                        <a:spcAft>
                          <a:spcPts val="600"/>
                        </a:spcAft>
                      </a:pPr>
                      <a:r>
                        <a:rPr lang="en-GB" sz="1400">
                          <a:effectLst/>
                        </a:rPr>
                        <a:t>Total</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81,076</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dirty="0">
                          <a:effectLst/>
                        </a:rPr>
                        <a:t>100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dirty="0">
                          <a:effectLst/>
                        </a:rPr>
                        <a:t>97.2</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solidFill>
                      <a:schemeClr val="accent1">
                        <a:lumMod val="60000"/>
                        <a:lumOff val="40000"/>
                      </a:schemeClr>
                    </a:solidFill>
                  </a:tcPr>
                </a:tc>
                <a:tc>
                  <a:txBody>
                    <a:bodyPr/>
                    <a:lstStyle/>
                    <a:p>
                      <a:pPr>
                        <a:lnSpc>
                          <a:spcPct val="107000"/>
                        </a:lnSpc>
                        <a:spcBef>
                          <a:spcPts val="600"/>
                        </a:spcBef>
                        <a:spcAft>
                          <a:spcPts val="600"/>
                        </a:spcAft>
                      </a:pPr>
                      <a:r>
                        <a:rPr lang="en-GB" sz="1400">
                          <a:effectLst/>
                        </a:rPr>
                        <a:t>3,349</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271,533,847</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100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tc>
                  <a:txBody>
                    <a:bodyPr/>
                    <a:lstStyle/>
                    <a:p>
                      <a:pPr>
                        <a:lnSpc>
                          <a:spcPct val="107000"/>
                        </a:lnSpc>
                        <a:spcBef>
                          <a:spcPts val="600"/>
                        </a:spcBef>
                        <a:spcAft>
                          <a:spcPts val="600"/>
                        </a:spcAft>
                      </a:pPr>
                      <a:r>
                        <a:rPr lang="en-GB" sz="1400" dirty="0">
                          <a:effectLst/>
                        </a:rPr>
                        <a:t>59.4</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110" marR="27110" marT="0" marB="0" anchor="ctr"/>
                </a:tc>
                <a:extLst>
                  <a:ext uri="{0D108BD9-81ED-4DB2-BD59-A6C34878D82A}">
                    <a16:rowId xmlns:a16="http://schemas.microsoft.com/office/drawing/2014/main" val="3911637567"/>
                  </a:ext>
                </a:extLst>
              </a:tr>
            </a:tbl>
          </a:graphicData>
        </a:graphic>
      </p:graphicFrame>
      <p:sp>
        <p:nvSpPr>
          <p:cNvPr id="5" name="Rectangle 4">
            <a:extLst>
              <a:ext uri="{FF2B5EF4-FFF2-40B4-BE49-F238E27FC236}">
                <a16:creationId xmlns:a16="http://schemas.microsoft.com/office/drawing/2014/main" id="{150FB971-9B84-4261-A0B4-C384D2885F96}"/>
              </a:ext>
            </a:extLst>
          </p:cNvPr>
          <p:cNvSpPr/>
          <p:nvPr/>
        </p:nvSpPr>
        <p:spPr>
          <a:xfrm>
            <a:off x="235764" y="0"/>
            <a:ext cx="8378688" cy="754053"/>
          </a:xfrm>
          <a:prstGeom prst="rect">
            <a:avLst/>
          </a:prstGeom>
        </p:spPr>
        <p:txBody>
          <a:bodyPr wrap="square">
            <a:spAutoFit/>
          </a:bodyPr>
          <a:lstStyle/>
          <a:p>
            <a:r>
              <a:rPr lang="en-US" sz="2500" b="1" dirty="0">
                <a:solidFill>
                  <a:srgbClr val="DA0012"/>
                </a:solidFill>
                <a:latin typeface="Arial" charset="0"/>
                <a:cs typeface="Arial" charset="0"/>
              </a:rPr>
              <a:t>Chronic offenders: characteristics and trajectories</a:t>
            </a:r>
          </a:p>
          <a:p>
            <a:endParaRPr lang="en-US" b="1" dirty="0">
              <a:latin typeface="Arial" charset="0"/>
              <a:cs typeface="Arial" charset="0"/>
            </a:endParaRPr>
          </a:p>
        </p:txBody>
      </p:sp>
      <p:sp>
        <p:nvSpPr>
          <p:cNvPr id="6" name="Oval 5">
            <a:extLst>
              <a:ext uri="{FF2B5EF4-FFF2-40B4-BE49-F238E27FC236}">
                <a16:creationId xmlns:a16="http://schemas.microsoft.com/office/drawing/2014/main" id="{A7795FC2-7FDF-40F7-ACA6-BA3B3AB22F52}"/>
              </a:ext>
            </a:extLst>
          </p:cNvPr>
          <p:cNvSpPr/>
          <p:nvPr/>
        </p:nvSpPr>
        <p:spPr>
          <a:xfrm>
            <a:off x="5007936" y="2406515"/>
            <a:ext cx="1105786" cy="54226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Oval 6">
            <a:extLst>
              <a:ext uri="{FF2B5EF4-FFF2-40B4-BE49-F238E27FC236}">
                <a16:creationId xmlns:a16="http://schemas.microsoft.com/office/drawing/2014/main" id="{B906877F-DE68-43DE-9043-36C06A2EEA03}"/>
              </a:ext>
            </a:extLst>
          </p:cNvPr>
          <p:cNvSpPr/>
          <p:nvPr/>
        </p:nvSpPr>
        <p:spPr>
          <a:xfrm>
            <a:off x="5007936" y="4270719"/>
            <a:ext cx="1105786" cy="42530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149046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9B9B8B-9F62-40DE-9E3B-9CE6E3A0A462}"/>
              </a:ext>
            </a:extLst>
          </p:cNvPr>
          <p:cNvSpPr/>
          <p:nvPr/>
        </p:nvSpPr>
        <p:spPr>
          <a:xfrm>
            <a:off x="278294" y="132200"/>
            <a:ext cx="8378688" cy="477054"/>
          </a:xfrm>
          <a:prstGeom prst="rect">
            <a:avLst/>
          </a:prstGeom>
        </p:spPr>
        <p:txBody>
          <a:bodyPr wrap="square">
            <a:spAutoFit/>
          </a:bodyPr>
          <a:lstStyle/>
          <a:p>
            <a:r>
              <a:rPr lang="en-US" sz="2500" b="1" dirty="0">
                <a:solidFill>
                  <a:srgbClr val="DA0012"/>
                </a:solidFill>
                <a:latin typeface="Arial" charset="0"/>
                <a:cs typeface="Arial" charset="0"/>
              </a:rPr>
              <a:t>Chronic offenders: types of offences</a:t>
            </a:r>
            <a:endParaRPr lang="en-US" b="1" dirty="0">
              <a:latin typeface="Arial" charset="0"/>
              <a:cs typeface="Arial" charset="0"/>
            </a:endParaRPr>
          </a:p>
        </p:txBody>
      </p:sp>
      <p:pic>
        <p:nvPicPr>
          <p:cNvPr id="4" name="Picture 3" descr="Chart, line chart&#10;&#10;Description automatically generated">
            <a:extLst>
              <a:ext uri="{FF2B5EF4-FFF2-40B4-BE49-F238E27FC236}">
                <a16:creationId xmlns:a16="http://schemas.microsoft.com/office/drawing/2014/main" id="{8DB6BBC0-BFB9-4253-9ECC-CF112948A81F}"/>
              </a:ext>
            </a:extLst>
          </p:cNvPr>
          <p:cNvPicPr>
            <a:picLocks noChangeAspect="1"/>
          </p:cNvPicPr>
          <p:nvPr/>
        </p:nvPicPr>
        <p:blipFill>
          <a:blip r:embed="rId3"/>
          <a:stretch>
            <a:fillRect/>
          </a:stretch>
        </p:blipFill>
        <p:spPr>
          <a:xfrm>
            <a:off x="42968" y="1831500"/>
            <a:ext cx="4554000" cy="3312000"/>
          </a:xfrm>
          <a:prstGeom prst="rect">
            <a:avLst/>
          </a:prstGeom>
        </p:spPr>
      </p:pic>
      <p:pic>
        <p:nvPicPr>
          <p:cNvPr id="6" name="Picture 5" descr="Chart, line chart&#10;&#10;Description automatically generated">
            <a:extLst>
              <a:ext uri="{FF2B5EF4-FFF2-40B4-BE49-F238E27FC236}">
                <a16:creationId xmlns:a16="http://schemas.microsoft.com/office/drawing/2014/main" id="{FD255C38-A2FB-4CCD-A54B-7B607EB64760}"/>
              </a:ext>
            </a:extLst>
          </p:cNvPr>
          <p:cNvPicPr>
            <a:picLocks noChangeAspect="1"/>
          </p:cNvPicPr>
          <p:nvPr/>
        </p:nvPicPr>
        <p:blipFill>
          <a:blip r:embed="rId4"/>
          <a:stretch>
            <a:fillRect/>
          </a:stretch>
        </p:blipFill>
        <p:spPr>
          <a:xfrm>
            <a:off x="4639500" y="1867500"/>
            <a:ext cx="4504500" cy="3276000"/>
          </a:xfrm>
          <a:prstGeom prst="rect">
            <a:avLst/>
          </a:prstGeom>
        </p:spPr>
      </p:pic>
      <p:sp>
        <p:nvSpPr>
          <p:cNvPr id="7" name="TextBox 6">
            <a:extLst>
              <a:ext uri="{FF2B5EF4-FFF2-40B4-BE49-F238E27FC236}">
                <a16:creationId xmlns:a16="http://schemas.microsoft.com/office/drawing/2014/main" id="{D45762F9-F50B-4D40-B2EE-D0762610C71F}"/>
              </a:ext>
            </a:extLst>
          </p:cNvPr>
          <p:cNvSpPr txBox="1"/>
          <p:nvPr/>
        </p:nvSpPr>
        <p:spPr>
          <a:xfrm>
            <a:off x="238543" y="609254"/>
            <a:ext cx="8716850" cy="1200329"/>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a:cs typeface="Arial"/>
              </a:rPr>
              <a:t>Growth in offending by chronic offences is predominantly comprised of property offences (e.g. break and enter, burglary, theft) (McCarthy, 2020)</a:t>
            </a:r>
          </a:p>
          <a:p>
            <a:pPr marL="342900" indent="-342900">
              <a:buFont typeface="Arial" panose="020B0604020202020204" pitchFamily="34" charset="0"/>
              <a:buChar char="•"/>
            </a:pPr>
            <a:r>
              <a:rPr lang="en-AU" dirty="0">
                <a:latin typeface="Arial"/>
                <a:cs typeface="Arial"/>
              </a:rPr>
              <a:t>Some growth in violent offending, still lower than moderate offenders, likely to be a bi-product of offending lifestyle or incidental to property offending  </a:t>
            </a:r>
          </a:p>
        </p:txBody>
      </p:sp>
    </p:spTree>
    <p:extLst>
      <p:ext uri="{BB962C8B-B14F-4D97-AF65-F5344CB8AC3E}">
        <p14:creationId xmlns:p14="http://schemas.microsoft.com/office/powerpoint/2010/main" val="242476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83AD35-C664-451C-B4E5-878456D16B8F}"/>
              </a:ext>
            </a:extLst>
          </p:cNvPr>
          <p:cNvSpPr/>
          <p:nvPr/>
        </p:nvSpPr>
        <p:spPr>
          <a:xfrm>
            <a:off x="5241850" y="227893"/>
            <a:ext cx="3476847" cy="861774"/>
          </a:xfrm>
          <a:prstGeom prst="rect">
            <a:avLst/>
          </a:prstGeom>
        </p:spPr>
        <p:txBody>
          <a:bodyPr wrap="square">
            <a:spAutoFit/>
          </a:bodyPr>
          <a:lstStyle/>
          <a:p>
            <a:r>
              <a:rPr lang="en-US" sz="2500" b="1" dirty="0">
                <a:solidFill>
                  <a:srgbClr val="DA0012"/>
                </a:solidFill>
                <a:latin typeface="Arial" charset="0"/>
                <a:cs typeface="Arial" charset="0"/>
              </a:rPr>
              <a:t>Impacts of COVID-19 on youth offending</a:t>
            </a:r>
            <a:endParaRPr lang="en-US" b="1" dirty="0">
              <a:latin typeface="Arial" charset="0"/>
              <a:cs typeface="Arial" charset="0"/>
            </a:endParaRPr>
          </a:p>
        </p:txBody>
      </p:sp>
      <p:pic>
        <p:nvPicPr>
          <p:cNvPr id="5" name="Picture 4">
            <a:extLst>
              <a:ext uri="{FF2B5EF4-FFF2-40B4-BE49-F238E27FC236}">
                <a16:creationId xmlns:a16="http://schemas.microsoft.com/office/drawing/2014/main" id="{EF871DFE-B6B9-47BC-856F-B497EC419BA4}"/>
              </a:ext>
            </a:extLst>
          </p:cNvPr>
          <p:cNvPicPr>
            <a:picLocks noChangeAspect="1"/>
          </p:cNvPicPr>
          <p:nvPr/>
        </p:nvPicPr>
        <p:blipFill>
          <a:blip r:embed="rId3"/>
          <a:stretch>
            <a:fillRect/>
          </a:stretch>
        </p:blipFill>
        <p:spPr>
          <a:xfrm>
            <a:off x="0" y="132200"/>
            <a:ext cx="4968000" cy="4968000"/>
          </a:xfrm>
          <a:prstGeom prst="rect">
            <a:avLst/>
          </a:prstGeom>
        </p:spPr>
      </p:pic>
      <p:sp>
        <p:nvSpPr>
          <p:cNvPr id="6" name="TextBox 5">
            <a:extLst>
              <a:ext uri="{FF2B5EF4-FFF2-40B4-BE49-F238E27FC236}">
                <a16:creationId xmlns:a16="http://schemas.microsoft.com/office/drawing/2014/main" id="{00924C81-D148-430E-AE79-8C6B40A0BA3A}"/>
              </a:ext>
            </a:extLst>
          </p:cNvPr>
          <p:cNvSpPr txBox="1"/>
          <p:nvPr/>
        </p:nvSpPr>
        <p:spPr>
          <a:xfrm>
            <a:off x="5295014" y="1392865"/>
            <a:ext cx="3668233" cy="1908215"/>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AU" dirty="0">
                <a:latin typeface="Arial"/>
                <a:cs typeface="Arial"/>
              </a:rPr>
              <a:t>Declines in youth property offending, violent offending and public order offending during April to June 2020 (McCarthy et al., 2021)</a:t>
            </a:r>
          </a:p>
          <a:p>
            <a:pPr marL="342900" indent="-342900">
              <a:spcBef>
                <a:spcPts val="600"/>
              </a:spcBef>
              <a:spcAft>
                <a:spcPts val="600"/>
              </a:spcAft>
              <a:buFont typeface="Arial" panose="020B0604020202020204" pitchFamily="34" charset="0"/>
              <a:buChar char="•"/>
            </a:pPr>
            <a:r>
              <a:rPr lang="en-AU" dirty="0">
                <a:latin typeface="Arial"/>
                <a:cs typeface="Arial"/>
              </a:rPr>
              <a:t>No change in drug offences</a:t>
            </a:r>
          </a:p>
        </p:txBody>
      </p:sp>
    </p:spTree>
    <p:extLst>
      <p:ext uri="{BB962C8B-B14F-4D97-AF65-F5344CB8AC3E}">
        <p14:creationId xmlns:p14="http://schemas.microsoft.com/office/powerpoint/2010/main" val="16390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C7985-259E-4594-894D-AB45059E4C78}"/>
              </a:ext>
            </a:extLst>
          </p:cNvPr>
          <p:cNvPicPr>
            <a:picLocks noChangeAspect="1"/>
          </p:cNvPicPr>
          <p:nvPr/>
        </p:nvPicPr>
        <p:blipFill>
          <a:blip r:embed="rId3"/>
          <a:stretch>
            <a:fillRect/>
          </a:stretch>
        </p:blipFill>
        <p:spPr>
          <a:xfrm>
            <a:off x="0" y="0"/>
            <a:ext cx="5996826" cy="5143500"/>
          </a:xfrm>
          <a:prstGeom prst="rect">
            <a:avLst/>
          </a:prstGeom>
        </p:spPr>
      </p:pic>
      <p:sp>
        <p:nvSpPr>
          <p:cNvPr id="3" name="Rectangle 2">
            <a:extLst>
              <a:ext uri="{FF2B5EF4-FFF2-40B4-BE49-F238E27FC236}">
                <a16:creationId xmlns:a16="http://schemas.microsoft.com/office/drawing/2014/main" id="{DE274A4B-EA10-4D95-825A-FB661712E3B8}"/>
              </a:ext>
            </a:extLst>
          </p:cNvPr>
          <p:cNvSpPr/>
          <p:nvPr/>
        </p:nvSpPr>
        <p:spPr>
          <a:xfrm>
            <a:off x="5996826" y="227893"/>
            <a:ext cx="3147174" cy="1200329"/>
          </a:xfrm>
          <a:prstGeom prst="rect">
            <a:avLst/>
          </a:prstGeom>
        </p:spPr>
        <p:txBody>
          <a:bodyPr wrap="square">
            <a:spAutoFit/>
          </a:bodyPr>
          <a:lstStyle/>
          <a:p>
            <a:pPr algn="ctr"/>
            <a:r>
              <a:rPr lang="en-US" sz="2400" b="1" dirty="0">
                <a:solidFill>
                  <a:srgbClr val="DA0012"/>
                </a:solidFill>
                <a:latin typeface="Arial" charset="0"/>
                <a:cs typeface="Arial" charset="0"/>
              </a:rPr>
              <a:t>Impacts of COVID-19 on youth offending</a:t>
            </a:r>
            <a:endParaRPr lang="en-US" sz="2400" b="1" dirty="0">
              <a:latin typeface="Arial" charset="0"/>
              <a:cs typeface="Arial" charset="0"/>
            </a:endParaRPr>
          </a:p>
        </p:txBody>
      </p:sp>
      <p:sp>
        <p:nvSpPr>
          <p:cNvPr id="4" name="TextBox 3">
            <a:extLst>
              <a:ext uri="{FF2B5EF4-FFF2-40B4-BE49-F238E27FC236}">
                <a16:creationId xmlns:a16="http://schemas.microsoft.com/office/drawing/2014/main" id="{9AA413AE-0AC9-4EFA-90CF-F6B7EED66070}"/>
              </a:ext>
            </a:extLst>
          </p:cNvPr>
          <p:cNvSpPr txBox="1"/>
          <p:nvPr/>
        </p:nvSpPr>
        <p:spPr>
          <a:xfrm>
            <a:off x="5996826" y="1542514"/>
            <a:ext cx="2966421" cy="3600986"/>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AU" sz="1600" dirty="0">
                <a:latin typeface="Arial"/>
                <a:cs typeface="Arial"/>
              </a:rPr>
              <a:t>Declines in youth property and public order offending were </a:t>
            </a:r>
            <a:r>
              <a:rPr lang="en-AU" sz="1600" b="1" dirty="0">
                <a:latin typeface="Arial"/>
                <a:cs typeface="Arial"/>
              </a:rPr>
              <a:t>significantly greater in more disadvantaged areas</a:t>
            </a:r>
          </a:p>
          <a:p>
            <a:pPr marL="342900" indent="-342900">
              <a:spcBef>
                <a:spcPts val="600"/>
              </a:spcBef>
              <a:spcAft>
                <a:spcPts val="600"/>
              </a:spcAft>
              <a:buFont typeface="Arial" panose="020B0604020202020204" pitchFamily="34" charset="0"/>
              <a:buChar char="•"/>
            </a:pPr>
            <a:r>
              <a:rPr lang="en-AU" sz="1600" dirty="0">
                <a:latin typeface="Arial"/>
                <a:cs typeface="Arial"/>
              </a:rPr>
              <a:t>Suggests drivers of offending decline involved more than just changes in routine activities</a:t>
            </a:r>
          </a:p>
          <a:p>
            <a:pPr marL="342900" indent="-342900">
              <a:spcBef>
                <a:spcPts val="600"/>
              </a:spcBef>
              <a:spcAft>
                <a:spcPts val="600"/>
              </a:spcAft>
              <a:buFont typeface="Arial" panose="020B0604020202020204" pitchFamily="34" charset="0"/>
              <a:buChar char="•"/>
            </a:pPr>
            <a:r>
              <a:rPr lang="en-AU" sz="1600" dirty="0">
                <a:latin typeface="Arial"/>
                <a:cs typeface="Arial"/>
              </a:rPr>
              <a:t>Could this be the result of changes in other social, economic and policing responses?</a:t>
            </a:r>
          </a:p>
        </p:txBody>
      </p:sp>
    </p:spTree>
    <p:extLst>
      <p:ext uri="{BB962C8B-B14F-4D97-AF65-F5344CB8AC3E}">
        <p14:creationId xmlns:p14="http://schemas.microsoft.com/office/powerpoint/2010/main" val="375571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D2C7C0-4B57-427E-B263-74837DF494BA}"/>
              </a:ext>
            </a:extLst>
          </p:cNvPr>
          <p:cNvSpPr txBox="1"/>
          <p:nvPr/>
        </p:nvSpPr>
        <p:spPr>
          <a:xfrm>
            <a:off x="404037" y="132894"/>
            <a:ext cx="6337005" cy="461665"/>
          </a:xfrm>
          <a:prstGeom prst="rect">
            <a:avLst/>
          </a:prstGeom>
          <a:noFill/>
        </p:spPr>
        <p:txBody>
          <a:bodyPr wrap="square" rtlCol="0">
            <a:spAutoFit/>
          </a:bodyPr>
          <a:lstStyle/>
          <a:p>
            <a:r>
              <a:rPr lang="en-AU" sz="2400" b="1" dirty="0">
                <a:solidFill>
                  <a:srgbClr val="FF0000"/>
                </a:solidFill>
                <a:latin typeface="Arial"/>
                <a:cs typeface="Arial"/>
              </a:rPr>
              <a:t>Summary</a:t>
            </a:r>
          </a:p>
        </p:txBody>
      </p:sp>
      <p:sp>
        <p:nvSpPr>
          <p:cNvPr id="3" name="TextBox 2">
            <a:extLst>
              <a:ext uri="{FF2B5EF4-FFF2-40B4-BE49-F238E27FC236}">
                <a16:creationId xmlns:a16="http://schemas.microsoft.com/office/drawing/2014/main" id="{6796809A-509D-4016-A1B5-12EC4C08DB3E}"/>
              </a:ext>
            </a:extLst>
          </p:cNvPr>
          <p:cNvSpPr txBox="1"/>
          <p:nvPr/>
        </p:nvSpPr>
        <p:spPr>
          <a:xfrm>
            <a:off x="419986" y="636225"/>
            <a:ext cx="8458200" cy="4539704"/>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AU" sz="1600" dirty="0">
                <a:latin typeface="Arial"/>
                <a:cs typeface="Arial"/>
              </a:rPr>
              <a:t>Number of youth offenders in QLD declining, but there has been </a:t>
            </a:r>
            <a:r>
              <a:rPr lang="en-AU" sz="1600" b="1" dirty="0">
                <a:latin typeface="Arial"/>
                <a:cs typeface="Arial"/>
              </a:rPr>
              <a:t>concurrent growth in chronic offenders</a:t>
            </a:r>
          </a:p>
          <a:p>
            <a:pPr marL="342900" indent="-342900">
              <a:spcBef>
                <a:spcPts val="600"/>
              </a:spcBef>
              <a:spcAft>
                <a:spcPts val="600"/>
              </a:spcAft>
              <a:buFont typeface="Arial" panose="020B0604020202020204" pitchFamily="34" charset="0"/>
              <a:buChar char="•"/>
            </a:pPr>
            <a:r>
              <a:rPr lang="en-AU" sz="1600" dirty="0">
                <a:latin typeface="Arial"/>
                <a:cs typeface="Arial"/>
              </a:rPr>
              <a:t>Chronic offenders come from backgrounds characterised by poverty, maltreatment, neglect, or trauma, disengagement from school, and often have cognitive deficits or impairments</a:t>
            </a:r>
          </a:p>
          <a:p>
            <a:pPr marL="342900" indent="-342900">
              <a:spcBef>
                <a:spcPts val="600"/>
              </a:spcBef>
              <a:spcAft>
                <a:spcPts val="600"/>
              </a:spcAft>
              <a:buFont typeface="Arial" panose="020B0604020202020204" pitchFamily="34" charset="0"/>
              <a:buChar char="•"/>
            </a:pPr>
            <a:r>
              <a:rPr lang="en-AU" sz="1600" b="1" dirty="0">
                <a:latin typeface="Arial"/>
                <a:cs typeface="Arial"/>
              </a:rPr>
              <a:t>Up to 53% of Indigenous young people may be engaged in </a:t>
            </a:r>
            <a:r>
              <a:rPr lang="en-AU" sz="1600" b="1" i="1" dirty="0">
                <a:latin typeface="Arial"/>
                <a:cs typeface="Arial"/>
              </a:rPr>
              <a:t>moderate</a:t>
            </a:r>
            <a:r>
              <a:rPr lang="en-AU" sz="1600" b="1" dirty="0">
                <a:latin typeface="Arial"/>
                <a:cs typeface="Arial"/>
              </a:rPr>
              <a:t> to </a:t>
            </a:r>
            <a:r>
              <a:rPr lang="en-AU" sz="1600" b="1" i="1" dirty="0">
                <a:latin typeface="Arial"/>
                <a:cs typeface="Arial"/>
              </a:rPr>
              <a:t>chronic</a:t>
            </a:r>
            <a:r>
              <a:rPr lang="en-AU" sz="1600" b="1" dirty="0">
                <a:latin typeface="Arial"/>
                <a:cs typeface="Arial"/>
              </a:rPr>
              <a:t> offending pathways</a:t>
            </a:r>
            <a:r>
              <a:rPr lang="en-AU" sz="1600" dirty="0">
                <a:latin typeface="Arial"/>
                <a:cs typeface="Arial"/>
              </a:rPr>
              <a:t>; how we currently respond to Indigenous chronic offenders may detract from other efforts to </a:t>
            </a:r>
            <a:r>
              <a:rPr lang="en-AU" sz="1600" i="1" dirty="0">
                <a:latin typeface="Arial"/>
                <a:cs typeface="Arial"/>
              </a:rPr>
              <a:t>close the gap</a:t>
            </a:r>
          </a:p>
          <a:p>
            <a:pPr marL="342900" indent="-342900">
              <a:spcBef>
                <a:spcPts val="600"/>
              </a:spcBef>
              <a:spcAft>
                <a:spcPts val="600"/>
              </a:spcAft>
              <a:buFont typeface="Arial" panose="020B0604020202020204" pitchFamily="34" charset="0"/>
              <a:buChar char="•"/>
            </a:pPr>
            <a:r>
              <a:rPr lang="en-AU" sz="1600" b="1" dirty="0">
                <a:latin typeface="Arial"/>
                <a:cs typeface="Arial"/>
              </a:rPr>
              <a:t>Traditional CJS responses </a:t>
            </a:r>
            <a:r>
              <a:rPr lang="en-AU" sz="1600" dirty="0">
                <a:latin typeface="Arial"/>
                <a:cs typeface="Arial"/>
              </a:rPr>
              <a:t>to chronic Indigenous offenders </a:t>
            </a:r>
            <a:r>
              <a:rPr lang="en-AU" sz="1600" b="1" dirty="0">
                <a:latin typeface="Arial"/>
                <a:cs typeface="Arial"/>
              </a:rPr>
              <a:t>very costly and ineffective </a:t>
            </a:r>
            <a:r>
              <a:rPr lang="en-AU" sz="1600" dirty="0">
                <a:latin typeface="Arial"/>
                <a:cs typeface="Arial"/>
              </a:rPr>
              <a:t>at achieving desistance; tough on crime CJS responses likely to consolidate </a:t>
            </a:r>
            <a:r>
              <a:rPr lang="en-AU" sz="1600" b="1" dirty="0">
                <a:latin typeface="Arial"/>
                <a:cs typeface="Arial"/>
              </a:rPr>
              <a:t>over-representation of Indigenous people </a:t>
            </a:r>
            <a:r>
              <a:rPr lang="en-AU" sz="1600" dirty="0">
                <a:latin typeface="Arial"/>
                <a:cs typeface="Arial"/>
              </a:rPr>
              <a:t>in the adult CJS</a:t>
            </a:r>
          </a:p>
          <a:p>
            <a:pPr marL="342900" indent="-342900">
              <a:spcBef>
                <a:spcPts val="600"/>
              </a:spcBef>
              <a:spcAft>
                <a:spcPts val="600"/>
              </a:spcAft>
              <a:buFont typeface="Arial" panose="020B0604020202020204" pitchFamily="34" charset="0"/>
              <a:buChar char="•"/>
            </a:pPr>
            <a:r>
              <a:rPr lang="en-AU" sz="1600" dirty="0">
                <a:latin typeface="Arial"/>
                <a:cs typeface="Arial"/>
              </a:rPr>
              <a:t>Need to consider </a:t>
            </a:r>
            <a:r>
              <a:rPr lang="en-AU" sz="1600" b="1" dirty="0">
                <a:latin typeface="Arial"/>
                <a:cs typeface="Arial"/>
              </a:rPr>
              <a:t>greater investment in prevention, early intervention and expanded diversionary pathways</a:t>
            </a:r>
            <a:r>
              <a:rPr lang="en-AU" sz="1600" dirty="0">
                <a:latin typeface="Arial"/>
                <a:cs typeface="Arial"/>
              </a:rPr>
              <a:t> for Indigenous young people at risk and currently engaged in the CJS that can address the drivers of chronic offending</a:t>
            </a:r>
          </a:p>
          <a:p>
            <a:pPr marL="342900" indent="-342900">
              <a:buFont typeface="Arial" panose="020B0604020202020204" pitchFamily="34" charset="0"/>
              <a:buChar char="•"/>
            </a:pPr>
            <a:endParaRPr lang="en-AU" sz="2000" dirty="0">
              <a:latin typeface="Arial"/>
              <a:cs typeface="Arial"/>
            </a:endParaRPr>
          </a:p>
        </p:txBody>
      </p:sp>
    </p:spTree>
    <p:extLst>
      <p:ext uri="{BB962C8B-B14F-4D97-AF65-F5344CB8AC3E}">
        <p14:creationId xmlns:p14="http://schemas.microsoft.com/office/powerpoint/2010/main" val="64161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4AB334-0E99-4AFC-B0E3-D04466AEEE55}"/>
              </a:ext>
            </a:extLst>
          </p:cNvPr>
          <p:cNvSpPr txBox="1"/>
          <p:nvPr/>
        </p:nvSpPr>
        <p:spPr>
          <a:xfrm>
            <a:off x="404037" y="132894"/>
            <a:ext cx="6337005" cy="461665"/>
          </a:xfrm>
          <a:prstGeom prst="rect">
            <a:avLst/>
          </a:prstGeom>
          <a:noFill/>
        </p:spPr>
        <p:txBody>
          <a:bodyPr wrap="square" rtlCol="0">
            <a:spAutoFit/>
          </a:bodyPr>
          <a:lstStyle/>
          <a:p>
            <a:r>
              <a:rPr lang="en-AU" sz="2400" b="1" dirty="0">
                <a:solidFill>
                  <a:srgbClr val="FF0000"/>
                </a:solidFill>
                <a:latin typeface="Arial"/>
                <a:cs typeface="Arial"/>
              </a:rPr>
              <a:t>References</a:t>
            </a:r>
          </a:p>
        </p:txBody>
      </p:sp>
      <p:sp>
        <p:nvSpPr>
          <p:cNvPr id="3" name="TextBox 2">
            <a:extLst>
              <a:ext uri="{FF2B5EF4-FFF2-40B4-BE49-F238E27FC236}">
                <a16:creationId xmlns:a16="http://schemas.microsoft.com/office/drawing/2014/main" id="{D3359C72-9E1E-4501-B7D6-C82F1C631850}"/>
              </a:ext>
            </a:extLst>
          </p:cNvPr>
          <p:cNvSpPr txBox="1"/>
          <p:nvPr/>
        </p:nvSpPr>
        <p:spPr>
          <a:xfrm>
            <a:off x="334462" y="594559"/>
            <a:ext cx="8809537" cy="5324535"/>
          </a:xfrm>
          <a:prstGeom prst="rect">
            <a:avLst/>
          </a:prstGeom>
          <a:noFill/>
        </p:spPr>
        <p:txBody>
          <a:bodyPr wrap="square" rtlCol="0">
            <a:spAutoFit/>
          </a:bodyPr>
          <a:lstStyle/>
          <a:p>
            <a:pPr marL="457200" indent="-457200">
              <a:buFont typeface="+mj-lt"/>
              <a:buAutoNum type="arabicPeriod"/>
            </a:pPr>
            <a:r>
              <a:rPr lang="en-US" sz="1200" dirty="0" err="1">
                <a:latin typeface="Arial" panose="020B0604020202020204" pitchFamily="34" charset="0"/>
                <a:cs typeface="Arial" panose="020B0604020202020204" pitchFamily="34" charset="0"/>
              </a:rPr>
              <a:t>Tonry</a:t>
            </a:r>
            <a:r>
              <a:rPr lang="en-US" sz="1200" dirty="0">
                <a:latin typeface="Arial" panose="020B0604020202020204" pitchFamily="34" charset="0"/>
                <a:cs typeface="Arial" panose="020B0604020202020204" pitchFamily="34" charset="0"/>
              </a:rPr>
              <a:t>, M. (2014). Why crime rates are falling throughout the Western world. </a:t>
            </a:r>
            <a:r>
              <a:rPr lang="en-US" sz="1200" i="1" dirty="0">
                <a:latin typeface="Arial" panose="020B0604020202020204" pitchFamily="34" charset="0"/>
                <a:cs typeface="Arial" panose="020B0604020202020204" pitchFamily="34" charset="0"/>
              </a:rPr>
              <a:t>Crime &amp; Justice</a:t>
            </a:r>
            <a:r>
              <a:rPr lang="en-US" sz="1200" dirty="0">
                <a:latin typeface="Arial" panose="020B0604020202020204" pitchFamily="34" charset="0"/>
                <a:cs typeface="Arial" panose="020B0604020202020204" pitchFamily="34" charset="0"/>
              </a:rPr>
              <a:t>, 43(1),1–63.</a:t>
            </a:r>
            <a:r>
              <a:rPr lang="en-US" sz="1200" dirty="0">
                <a:latin typeface="Arial" panose="020B0604020202020204" pitchFamily="34" charset="0"/>
                <a:cs typeface="Arial" panose="020B0604020202020204" pitchFamily="34" charset="0"/>
                <a:hlinkClick r:id="rId3"/>
              </a:rPr>
              <a:t>86/67818</a:t>
            </a: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1200" b="0" i="0" u="none" strike="noStrike" baseline="0" dirty="0" err="1">
                <a:solidFill>
                  <a:srgbClr val="000000"/>
                </a:solidFill>
                <a:latin typeface="Arial" panose="020B0604020202020204" pitchFamily="34" charset="0"/>
                <a:cs typeface="Arial" panose="020B0604020202020204" pitchFamily="34" charset="0"/>
              </a:rPr>
              <a:t>Weatherburn</a:t>
            </a:r>
            <a:r>
              <a:rPr lang="en-US" sz="1200" b="0" i="0" u="none" strike="noStrike" baseline="0" dirty="0">
                <a:solidFill>
                  <a:srgbClr val="000000"/>
                </a:solidFill>
                <a:latin typeface="Arial" panose="020B0604020202020204" pitchFamily="34" charset="0"/>
                <a:cs typeface="Arial" panose="020B0604020202020204" pitchFamily="34" charset="0"/>
              </a:rPr>
              <a:t>, D., Freeman, K., &amp; Holmes, J. (</a:t>
            </a:r>
            <a:r>
              <a:rPr lang="en-US" sz="1200" b="0" i="0" u="none" strike="noStrike" baseline="0" dirty="0">
                <a:solidFill>
                  <a:srgbClr val="000080"/>
                </a:solidFill>
                <a:latin typeface="Arial" panose="020B0604020202020204" pitchFamily="34" charset="0"/>
                <a:cs typeface="Arial" panose="020B0604020202020204" pitchFamily="34" charset="0"/>
              </a:rPr>
              <a:t>2014</a:t>
            </a:r>
            <a:r>
              <a:rPr lang="en-US" sz="1200" b="0" i="0" u="none" strike="noStrike" baseline="0" dirty="0">
                <a:solidFill>
                  <a:srgbClr val="000000"/>
                </a:solidFill>
                <a:latin typeface="Arial" panose="020B0604020202020204" pitchFamily="34" charset="0"/>
                <a:cs typeface="Arial" panose="020B0604020202020204" pitchFamily="34" charset="0"/>
              </a:rPr>
              <a:t>). Young but no so restless: Trends in the age-specific rate of offending. </a:t>
            </a:r>
            <a:r>
              <a:rPr lang="en-US" sz="1200" b="0" i="1" u="none" strike="noStrike" baseline="0" dirty="0">
                <a:solidFill>
                  <a:srgbClr val="000000"/>
                </a:solidFill>
                <a:latin typeface="Arial" panose="020B0604020202020204" pitchFamily="34" charset="0"/>
                <a:cs typeface="Arial" panose="020B0604020202020204" pitchFamily="34" charset="0"/>
              </a:rPr>
              <a:t>Crime and Justice Statistics Bureau Brief Vol. 98</a:t>
            </a:r>
            <a:r>
              <a:rPr lang="en-US" sz="1200" b="0" i="0" u="none" strike="noStrike" baseline="0" dirty="0">
                <a:solidFill>
                  <a:srgbClr val="000000"/>
                </a:solidFill>
                <a:latin typeface="Arial" panose="020B0604020202020204" pitchFamily="34" charset="0"/>
                <a:cs typeface="Arial" panose="020B0604020202020204" pitchFamily="34" charset="0"/>
              </a:rPr>
              <a:t>. NSW Bureau of Crime Statistics and Research.</a:t>
            </a:r>
            <a:r>
              <a:rPr lang="en-US" sz="1200" b="0" i="0" u="none" strike="noStrike" baseline="0" dirty="0">
                <a:solidFill>
                  <a:srgbClr val="000080"/>
                </a:solidFill>
                <a:latin typeface="Arial" panose="020B0604020202020204" pitchFamily="34" charset="0"/>
                <a:cs typeface="Arial" panose="020B0604020202020204" pitchFamily="34" charset="0"/>
                <a:hlinkClick r:id="rId4"/>
              </a:rPr>
              <a:t>bb98.pdf</a:t>
            </a:r>
            <a:endParaRPr lang="en-US" sz="1200" b="0" i="0" u="none" strike="noStrike" baseline="0" dirty="0">
              <a:solidFill>
                <a:srgbClr val="000080"/>
              </a:solidFill>
              <a:latin typeface="Arial" panose="020B0604020202020204" pitchFamily="34" charset="0"/>
              <a:cs typeface="Arial" panose="020B0604020202020204" pitchFamily="34" charset="0"/>
            </a:endParaRPr>
          </a:p>
          <a:p>
            <a:pPr marL="457200" indent="-457200">
              <a:buFont typeface="+mj-lt"/>
              <a:buAutoNum type="arabicPeriod"/>
            </a:pPr>
            <a:r>
              <a:rPr lang="en-US" sz="1200" dirty="0">
                <a:latin typeface="Arial" panose="020B0604020202020204" pitchFamily="34" charset="0"/>
                <a:cs typeface="Arial" panose="020B0604020202020204" pitchFamily="34" charset="0"/>
              </a:rPr>
              <a:t>Matthews, B., &amp; Minton, J. (2018). Rethinking one of criminology’s ‘brute facts’: The age–crime curve and the crime drop in Scotland. </a:t>
            </a:r>
            <a:r>
              <a:rPr lang="en-US" sz="1200" i="1" dirty="0">
                <a:latin typeface="Arial" panose="020B0604020202020204" pitchFamily="34" charset="0"/>
                <a:cs typeface="Arial" panose="020B0604020202020204" pitchFamily="34" charset="0"/>
              </a:rPr>
              <a:t>European Journal of Criminology, 15(3</a:t>
            </a:r>
            <a:r>
              <a:rPr lang="en-US" sz="1200" dirty="0">
                <a:latin typeface="Arial" panose="020B0604020202020204" pitchFamily="34" charset="0"/>
                <a:cs typeface="Arial" panose="020B0604020202020204" pitchFamily="34" charset="0"/>
              </a:rPr>
              <a:t>), 296–320. </a:t>
            </a:r>
          </a:p>
          <a:p>
            <a:pPr marL="457200" indent="-457200">
              <a:buFont typeface="+mj-lt"/>
              <a:buAutoNum type="arabicPeriod"/>
            </a:pPr>
            <a:r>
              <a:rPr lang="en-US" sz="1200" dirty="0">
                <a:latin typeface="Arial" panose="020B0604020202020204" pitchFamily="34" charset="0"/>
                <a:cs typeface="Arial" panose="020B0604020202020204" pitchFamily="34" charset="0"/>
              </a:rPr>
              <a:t>Payne, J., Brown, R., &amp; Broadhurst, R. (2018). Where have all the young offenders gone? Examining changes in offending between two NSW birth cohorts. </a:t>
            </a:r>
            <a:r>
              <a:rPr lang="en-US" sz="1200" i="1" dirty="0">
                <a:latin typeface="Arial" panose="020B0604020202020204" pitchFamily="34" charset="0"/>
                <a:cs typeface="Arial" panose="020B0604020202020204" pitchFamily="34" charset="0"/>
              </a:rPr>
              <a:t>Trends &amp; Issues in Crime and Criminal Justice</a:t>
            </a:r>
            <a:r>
              <a:rPr lang="en-US" sz="1200" dirty="0">
                <a:latin typeface="Arial" panose="020B0604020202020204" pitchFamily="34" charset="0"/>
                <a:cs typeface="Arial" panose="020B0604020202020204" pitchFamily="34" charset="0"/>
              </a:rPr>
              <a:t>, (No. 553).</a:t>
            </a:r>
          </a:p>
          <a:p>
            <a:pPr marL="457200" indent="-457200">
              <a:buFont typeface="+mj-lt"/>
              <a:buAutoNum type="arabicPeriod"/>
            </a:pPr>
            <a:r>
              <a:rPr lang="en-AU" sz="1200" dirty="0">
                <a:latin typeface="Arial" panose="020B0604020202020204" pitchFamily="34" charset="0"/>
                <a:cs typeface="Arial" panose="020B0604020202020204" pitchFamily="34" charset="0"/>
              </a:rPr>
              <a:t>McCarthy, M. (2020). How universal is the youth crime drop? Disentangling recent trends in youth offending through a socio-economic lens. </a:t>
            </a:r>
            <a:r>
              <a:rPr lang="en-AU" sz="1200" i="1" dirty="0">
                <a:latin typeface="Arial" panose="020B0604020202020204" pitchFamily="34" charset="0"/>
                <a:cs typeface="Arial" panose="020B0604020202020204" pitchFamily="34" charset="0"/>
              </a:rPr>
              <a:t>Victims &amp; Offenders. </a:t>
            </a:r>
            <a:r>
              <a:rPr lang="en-AU" sz="1200" dirty="0">
                <a:latin typeface="Arial" panose="020B0604020202020204" pitchFamily="34" charset="0"/>
                <a:cs typeface="Arial" panose="020B0604020202020204" pitchFamily="34" charset="0"/>
              </a:rPr>
              <a:t>Advanced online publication, http://doi.org/10.1080/15564886.2020.1855281</a:t>
            </a:r>
          </a:p>
          <a:p>
            <a:pPr marL="457200" indent="-457200">
              <a:buFont typeface="+mj-lt"/>
              <a:buAutoNum type="arabicPeriod"/>
            </a:pPr>
            <a:r>
              <a:rPr lang="en-US" sz="1200" dirty="0">
                <a:latin typeface="Arial" panose="020B0604020202020204" pitchFamily="34" charset="0"/>
                <a:cs typeface="Arial" panose="020B0604020202020204" pitchFamily="34" charset="0"/>
              </a:rPr>
              <a:t>Whitten, T., McGee, T. R., Homel, R., Farrington, D. P., &amp; </a:t>
            </a:r>
            <a:r>
              <a:rPr lang="en-US" sz="1200" dirty="0" err="1">
                <a:latin typeface="Arial" panose="020B0604020202020204" pitchFamily="34" charset="0"/>
                <a:cs typeface="Arial" panose="020B0604020202020204" pitchFamily="34" charset="0"/>
              </a:rPr>
              <a:t>Ttofi</a:t>
            </a:r>
            <a:r>
              <a:rPr lang="en-US" sz="1200" dirty="0">
                <a:latin typeface="Arial" panose="020B0604020202020204" pitchFamily="34" charset="0"/>
                <a:cs typeface="Arial" panose="020B0604020202020204" pitchFamily="34" charset="0"/>
              </a:rPr>
              <a:t>, M. (2019). Comparing the criminal careers and childhood risk factors of persistent, chronic, and persistent–chronic offenders. </a:t>
            </a:r>
            <a:r>
              <a:rPr lang="en-US" sz="1200" i="1" dirty="0">
                <a:latin typeface="Arial" panose="020B0604020202020204" pitchFamily="34" charset="0"/>
                <a:cs typeface="Arial" panose="020B0604020202020204" pitchFamily="34" charset="0"/>
              </a:rPr>
              <a:t>Australian &amp; New Zealand Journal of Criminology, 52</a:t>
            </a:r>
            <a:r>
              <a:rPr lang="en-US" sz="1200" dirty="0">
                <a:latin typeface="Arial" panose="020B0604020202020204" pitchFamily="34" charset="0"/>
                <a:cs typeface="Arial" panose="020B0604020202020204" pitchFamily="34" charset="0"/>
              </a:rPr>
              <a:t>(2), 151–173. </a:t>
            </a:r>
            <a:r>
              <a:rPr lang="en-US" sz="1200" dirty="0">
                <a:latin typeface="Arial" panose="020B0604020202020204" pitchFamily="34" charset="0"/>
                <a:cs typeface="Arial" panose="020B0604020202020204" pitchFamily="34" charset="0"/>
                <a:hlinkClick r:id="rId5"/>
              </a:rPr>
              <a:t>https://doi.org/10.1177/0004865818781203</a:t>
            </a: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AU" sz="1200" dirty="0" err="1">
                <a:latin typeface="Arial" panose="020B0604020202020204" pitchFamily="34" charset="0"/>
                <a:cs typeface="Arial" panose="020B0604020202020204" pitchFamily="34" charset="0"/>
              </a:rPr>
              <a:t>Wikstrom</a:t>
            </a:r>
            <a:r>
              <a:rPr lang="en-AU" sz="1200" dirty="0">
                <a:latin typeface="Arial" panose="020B0604020202020204" pitchFamily="34" charset="0"/>
                <a:cs typeface="Arial" panose="020B0604020202020204" pitchFamily="34" charset="0"/>
              </a:rPr>
              <a:t>, P. H. &amp; </a:t>
            </a:r>
            <a:r>
              <a:rPr lang="en-AU" sz="1200" dirty="0" err="1">
                <a:latin typeface="Arial" panose="020B0604020202020204" pitchFamily="34" charset="0"/>
                <a:cs typeface="Arial" panose="020B0604020202020204" pitchFamily="34" charset="0"/>
              </a:rPr>
              <a:t>Trieber</a:t>
            </a:r>
            <a:r>
              <a:rPr lang="en-AU" sz="1200" dirty="0">
                <a:latin typeface="Arial" panose="020B0604020202020204" pitchFamily="34" charset="0"/>
                <a:cs typeface="Arial" panose="020B0604020202020204" pitchFamily="34" charset="0"/>
              </a:rPr>
              <a:t>, K. (2016). Social disadvantage and crime: A criminological puzzle. </a:t>
            </a:r>
            <a:r>
              <a:rPr lang="en-AU" sz="1200" i="1" dirty="0">
                <a:latin typeface="Arial" panose="020B0604020202020204" pitchFamily="34" charset="0"/>
                <a:cs typeface="Arial" panose="020B0604020202020204" pitchFamily="34" charset="0"/>
              </a:rPr>
              <a:t>American Behavioural Scientist, 60</a:t>
            </a:r>
            <a:r>
              <a:rPr lang="en-AU" sz="1200" dirty="0">
                <a:latin typeface="Arial" panose="020B0604020202020204" pitchFamily="34" charset="0"/>
                <a:cs typeface="Arial" panose="020B0604020202020204" pitchFamily="34" charset="0"/>
              </a:rPr>
              <a:t>(10), 1232-1259.</a:t>
            </a:r>
          </a:p>
          <a:p>
            <a:pPr marL="457200" indent="-457200">
              <a:buFont typeface="+mj-lt"/>
              <a:buAutoNum type="arabicPeriod"/>
            </a:pPr>
            <a:r>
              <a:rPr lang="en-US" sz="1200" dirty="0" err="1">
                <a:latin typeface="Arial" panose="020B0604020202020204" pitchFamily="34" charset="0"/>
                <a:cs typeface="Arial" panose="020B0604020202020204" pitchFamily="34" charset="0"/>
              </a:rPr>
              <a:t>Allard,T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Chrzanowski</a:t>
            </a:r>
            <a:r>
              <a:rPr lang="en-US" sz="1200" dirty="0">
                <a:latin typeface="Arial" panose="020B0604020202020204" pitchFamily="34" charset="0"/>
                <a:cs typeface="Arial" panose="020B0604020202020204" pitchFamily="34" charset="0"/>
              </a:rPr>
              <a:t>, A., &amp; Stewart, A. (2012). Targeting crime prevention to reduce offending: Identifying communities that generate chronic and costly </a:t>
            </a:r>
            <a:r>
              <a:rPr lang="en-US" sz="1200" dirty="0" err="1">
                <a:latin typeface="Arial" panose="020B0604020202020204" pitchFamily="34" charset="0"/>
                <a:cs typeface="Arial" panose="020B0604020202020204" pitchFamily="34" charset="0"/>
              </a:rPr>
              <a:t>offenders.</a:t>
            </a:r>
            <a:r>
              <a:rPr lang="en-US" sz="1200" i="1" dirty="0" err="1">
                <a:latin typeface="Arial" panose="020B0604020202020204" pitchFamily="34" charset="0"/>
                <a:cs typeface="Arial" panose="020B0604020202020204" pitchFamily="34" charset="0"/>
              </a:rPr>
              <a:t>Trends</a:t>
            </a:r>
            <a:r>
              <a:rPr lang="en-US" sz="1200" i="1" dirty="0">
                <a:latin typeface="Arial" panose="020B0604020202020204" pitchFamily="34" charset="0"/>
                <a:cs typeface="Arial" panose="020B0604020202020204" pitchFamily="34" charset="0"/>
              </a:rPr>
              <a:t> and Issues in Criminal and Criminal Justice</a:t>
            </a:r>
            <a:r>
              <a:rPr lang="en-US" sz="1200" dirty="0">
                <a:latin typeface="Arial" panose="020B0604020202020204" pitchFamily="34" charset="0"/>
                <a:cs typeface="Arial" panose="020B0604020202020204" pitchFamily="34" charset="0"/>
              </a:rPr>
              <a:t>, no. 445</a:t>
            </a:r>
          </a:p>
          <a:p>
            <a:pPr marL="457200" indent="-457200">
              <a:buFont typeface="+mj-lt"/>
              <a:buAutoNum type="arabicPeriod"/>
            </a:pPr>
            <a:r>
              <a:rPr lang="en-US" sz="1200" dirty="0">
                <a:latin typeface="Arial" panose="020B0604020202020204" pitchFamily="34" charset="0"/>
                <a:cs typeface="Arial" panose="020B0604020202020204" pitchFamily="34" charset="0"/>
              </a:rPr>
              <a:t>Nilsson, A., Estrada, F., &amp; </a:t>
            </a:r>
            <a:r>
              <a:rPr lang="en-US" sz="1200" dirty="0" err="1">
                <a:latin typeface="Arial" panose="020B0604020202020204" pitchFamily="34" charset="0"/>
                <a:cs typeface="Arial" panose="020B0604020202020204" pitchFamily="34" charset="0"/>
              </a:rPr>
              <a:t>Bäckman</a:t>
            </a:r>
            <a:r>
              <a:rPr lang="en-US" sz="1200" dirty="0">
                <a:latin typeface="Arial" panose="020B0604020202020204" pitchFamily="34" charset="0"/>
                <a:cs typeface="Arial" panose="020B0604020202020204" pitchFamily="34" charset="0"/>
              </a:rPr>
              <a:t>, O. (2017). The unequal crime drop: Changes over time in the distribution of crime among individuals from different socioeconomic backgrounds. </a:t>
            </a:r>
            <a:r>
              <a:rPr lang="en-US" sz="1200" i="1" dirty="0">
                <a:latin typeface="Arial" panose="020B0604020202020204" pitchFamily="34" charset="0"/>
                <a:cs typeface="Arial" panose="020B0604020202020204" pitchFamily="34" charset="0"/>
              </a:rPr>
              <a:t>European Journal of Criminology, 14</a:t>
            </a:r>
            <a:r>
              <a:rPr lang="en-US" sz="1200" dirty="0">
                <a:latin typeface="Arial" panose="020B0604020202020204" pitchFamily="34" charset="0"/>
                <a:cs typeface="Arial" panose="020B0604020202020204" pitchFamily="34" charset="0"/>
              </a:rPr>
              <a:t>(5), 586–605</a:t>
            </a:r>
            <a:r>
              <a:rPr lang="en-US" sz="1200" dirty="0">
                <a:latin typeface="Arial" panose="020B0604020202020204" pitchFamily="34" charset="0"/>
                <a:cs typeface="Arial" panose="020B0604020202020204" pitchFamily="34" charset="0"/>
                <a:hlinkClick r:id="rId6"/>
              </a:rPr>
              <a:t>ps://doi.org/10.1177/1477370816682979</a:t>
            </a: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1200" dirty="0">
                <a:latin typeface="Arial" panose="020B0604020202020204" pitchFamily="34" charset="0"/>
                <a:cs typeface="Arial" panose="020B0604020202020204" pitchFamily="34" charset="0"/>
              </a:rPr>
              <a:t>Allard, T., McCarthy, M., &amp; Stewart, A. (2020a). The costs of indigenous and non-indigenous offender trajectories. AIC </a:t>
            </a:r>
            <a:r>
              <a:rPr lang="en-US" sz="1200" i="1" dirty="0">
                <a:latin typeface="Arial" panose="020B0604020202020204" pitchFamily="34" charset="0"/>
                <a:cs typeface="Arial" panose="020B0604020202020204" pitchFamily="34" charset="0"/>
              </a:rPr>
              <a:t>Trends &amp; issues in crime and criminal justice no. 594</a:t>
            </a:r>
            <a:r>
              <a:rPr lang="en-US" sz="1200" dirty="0">
                <a:latin typeface="Arial" panose="020B0604020202020204" pitchFamily="34" charset="0"/>
                <a:cs typeface="Arial" panose="020B0604020202020204" pitchFamily="34" charset="0"/>
              </a:rPr>
              <a:t>. </a:t>
            </a:r>
          </a:p>
          <a:p>
            <a:pPr marL="457200" indent="-457200">
              <a:buFont typeface="+mj-lt"/>
              <a:buAutoNum type="arabicPeriod"/>
            </a:pPr>
            <a:r>
              <a:rPr lang="en-AU" sz="1200" dirty="0">
                <a:latin typeface="Arial" panose="020B0604020202020204" pitchFamily="34" charset="0"/>
                <a:cs typeface="Arial" panose="020B0604020202020204" pitchFamily="34" charset="0"/>
              </a:rPr>
              <a:t>McCarthy, M., Homel, J., </a:t>
            </a:r>
            <a:r>
              <a:rPr lang="en-AU" sz="1200" dirty="0" err="1">
                <a:latin typeface="Arial" panose="020B0604020202020204" pitchFamily="34" charset="0"/>
                <a:cs typeface="Arial" panose="020B0604020202020204" pitchFamily="34" charset="0"/>
              </a:rPr>
              <a:t>Olgivie</a:t>
            </a:r>
            <a:r>
              <a:rPr lang="en-AU" sz="1200" dirty="0">
                <a:latin typeface="Arial" panose="020B0604020202020204" pitchFamily="34" charset="0"/>
                <a:cs typeface="Arial" panose="020B0604020202020204" pitchFamily="34" charset="0"/>
              </a:rPr>
              <a:t>, J. &amp; Allard, T. (2021). Initial impacts of COVID-19 on youth offending: An exploration of differences across communities</a:t>
            </a:r>
            <a:r>
              <a:rPr lang="en-AU" sz="1200" i="1" dirty="0">
                <a:latin typeface="Arial" panose="020B0604020202020204" pitchFamily="34" charset="0"/>
                <a:cs typeface="Arial" panose="020B0604020202020204" pitchFamily="34" charset="0"/>
              </a:rPr>
              <a:t>. Australian and New Zealand Journal of Criminology. </a:t>
            </a:r>
            <a:r>
              <a:rPr lang="en-AU" sz="1200" dirty="0">
                <a:latin typeface="Arial" panose="020B0604020202020204" pitchFamily="34" charset="0"/>
                <a:cs typeface="Arial" panose="020B0604020202020204" pitchFamily="34" charset="0"/>
              </a:rPr>
              <a:t>Advanced online publication, https://doi.org/10.1177/00048658211005816 </a:t>
            </a:r>
          </a:p>
          <a:p>
            <a:endParaRPr lang="en-AU" sz="1600" dirty="0">
              <a:latin typeface="Arial"/>
              <a:cs typeface="Arial"/>
            </a:endParaRPr>
          </a:p>
          <a:p>
            <a:endParaRPr lang="en-AU" sz="1600" dirty="0">
              <a:latin typeface="Arial"/>
              <a:cs typeface="Arial"/>
            </a:endParaRPr>
          </a:p>
          <a:p>
            <a:endParaRPr lang="en-AU" sz="2000" dirty="0">
              <a:latin typeface="Arial"/>
              <a:cs typeface="Arial"/>
            </a:endParaRPr>
          </a:p>
        </p:txBody>
      </p:sp>
    </p:spTree>
    <p:extLst>
      <p:ext uri="{BB962C8B-B14F-4D97-AF65-F5344CB8AC3E}">
        <p14:creationId xmlns:p14="http://schemas.microsoft.com/office/powerpoint/2010/main" val="379361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5E3F9A-E2E0-4D59-AB95-1AE256AE9179}"/>
              </a:ext>
            </a:extLst>
          </p:cNvPr>
          <p:cNvSpPr/>
          <p:nvPr/>
        </p:nvSpPr>
        <p:spPr>
          <a:xfrm>
            <a:off x="-1" y="0"/>
            <a:ext cx="5805889" cy="5143500"/>
          </a:xfrm>
          <a:prstGeom prst="rect">
            <a:avLst/>
          </a:prstGeom>
          <a:solidFill>
            <a:srgbClr val="DA1E1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1">
            <a:extLst>
              <a:ext uri="{FF2B5EF4-FFF2-40B4-BE49-F238E27FC236}">
                <a16:creationId xmlns:a16="http://schemas.microsoft.com/office/drawing/2014/main" id="{A82C64FD-A718-444F-BD36-6AD5B39D7B0F}"/>
              </a:ext>
            </a:extLst>
          </p:cNvPr>
          <p:cNvSpPr txBox="1">
            <a:spLocks/>
          </p:cNvSpPr>
          <p:nvPr/>
        </p:nvSpPr>
        <p:spPr>
          <a:xfrm>
            <a:off x="341521" y="911027"/>
            <a:ext cx="5122843" cy="3091543"/>
          </a:xfrm>
          <a:prstGeom prst="rect">
            <a:avLst/>
          </a:prstGeom>
        </p:spPr>
        <p:txBody>
          <a:bodyPr vert="horz" lIns="0" tIns="0" rIns="0" bIns="0" rtlCol="0" anchor="ctr" anchorCtr="0">
            <a:normAutofit/>
          </a:bodyPr>
          <a:lstStyle>
            <a:lvl1pPr marL="0" indent="0" algn="ctr" defTabSz="457200" rtl="0" eaLnBrk="1" latinLnBrk="0" hangingPunct="1">
              <a:lnSpc>
                <a:spcPct val="80000"/>
              </a:lnSpc>
              <a:spcBef>
                <a:spcPts val="0"/>
              </a:spcBef>
              <a:spcAft>
                <a:spcPts val="800"/>
              </a:spcAft>
              <a:buFont typeface="Arial" charset="0"/>
              <a:buNone/>
              <a:defRPr sz="3500" b="1" i="0" kern="1200" baseline="0">
                <a:solidFill>
                  <a:schemeClr val="bg1"/>
                </a:solidFill>
                <a:latin typeface="Arial" charset="0"/>
                <a:ea typeface="Arial" charset="0"/>
                <a:cs typeface="Arial" charset="0"/>
              </a:defRPr>
            </a:lvl1pPr>
            <a:lvl2pPr marL="742950" indent="-28575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Arial" charset="0"/>
                <a:ea typeface="Arial" charset="0"/>
                <a:cs typeface="Arial" charset="0"/>
              </a:defRPr>
            </a:lvl2pPr>
            <a:lvl3pPr marL="1143000" indent="-22860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Arial" charset="0"/>
                <a:ea typeface="Arial" charset="0"/>
                <a:cs typeface="Arial" charset="0"/>
              </a:defRPr>
            </a:lvl3pPr>
            <a:lvl4pPr marL="1600200" indent="-22860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Arial" charset="0"/>
                <a:ea typeface="Arial" charset="0"/>
                <a:cs typeface="Arial" charset="0"/>
              </a:defRPr>
            </a:lvl4pPr>
            <a:lvl5pPr marL="2057400" indent="-22860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ts val="0"/>
              </a:spcBef>
              <a:spcAft>
                <a:spcPts val="800"/>
              </a:spcAft>
              <a:buClrTx/>
              <a:buSzTx/>
              <a:buFont typeface="Arial" charset="0"/>
              <a:buNone/>
              <a:tabLst/>
              <a:defRPr/>
            </a:pPr>
            <a:r>
              <a:rPr lang="en-US" sz="3600" dirty="0">
                <a:solidFill>
                  <a:srgbClr val="FFFFFF"/>
                </a:solidFill>
              </a:rPr>
              <a:t>Q</a:t>
            </a:r>
            <a:r>
              <a:rPr kumimoji="0" lang="en-US" sz="3600" b="1" i="0" u="none" strike="noStrike" kern="1200" cap="none" spc="0" normalizeH="0" baseline="0" noProof="0" dirty="0" err="1">
                <a:ln>
                  <a:noFill/>
                </a:ln>
                <a:solidFill>
                  <a:srgbClr val="FFFFFF"/>
                </a:solidFill>
                <a:effectLst/>
                <a:uLnTx/>
                <a:uFillTx/>
                <a:latin typeface="Arial" charset="0"/>
                <a:cs typeface="Arial" charset="0"/>
              </a:rPr>
              <a:t>uestions</a:t>
            </a:r>
            <a:r>
              <a:rPr kumimoji="0" lang="en-US" sz="3600" b="1" i="0" u="none" strike="noStrike" kern="1200" cap="none" spc="0" normalizeH="0" baseline="0" noProof="0" dirty="0">
                <a:ln>
                  <a:noFill/>
                </a:ln>
                <a:solidFill>
                  <a:srgbClr val="FFFFFF"/>
                </a:solidFill>
                <a:effectLst/>
                <a:uLnTx/>
                <a:uFillTx/>
                <a:latin typeface="Arial" charset="0"/>
                <a:cs typeface="Arial" charset="0"/>
              </a:rPr>
              <a:t>?</a:t>
            </a:r>
          </a:p>
          <a:p>
            <a:pPr marL="0" marR="0" lvl="0" indent="0" algn="l" defTabSz="457200" rtl="0" eaLnBrk="1" fontAlgn="auto" latinLnBrk="0" hangingPunct="1">
              <a:lnSpc>
                <a:spcPct val="100000"/>
              </a:lnSpc>
              <a:spcBef>
                <a:spcPts val="0"/>
              </a:spcBef>
              <a:spcAft>
                <a:spcPts val="800"/>
              </a:spcAft>
              <a:buClrTx/>
              <a:buSzTx/>
              <a:buFont typeface="Arial" charset="0"/>
              <a:buNone/>
              <a:tabLst/>
              <a:defRPr/>
            </a:pPr>
            <a:endParaRPr kumimoji="0" lang="en-US" sz="1400" b="1" i="0" u="none" strike="noStrike" kern="1200" cap="none" spc="0" normalizeH="0" baseline="0" noProof="0" dirty="0">
              <a:ln>
                <a:noFill/>
              </a:ln>
              <a:solidFill>
                <a:srgbClr val="FFFFFF"/>
              </a:solidFill>
              <a:effectLst/>
              <a:uLnTx/>
              <a:uFillTx/>
            </a:endParaRPr>
          </a:p>
        </p:txBody>
      </p:sp>
      <p:pic>
        <p:nvPicPr>
          <p:cNvPr id="4" name="Picture 3">
            <a:extLst>
              <a:ext uri="{FF2B5EF4-FFF2-40B4-BE49-F238E27FC236}">
                <a16:creationId xmlns:a16="http://schemas.microsoft.com/office/drawing/2014/main" id="{AA35925B-02D9-469F-900C-F81E13C46E64}"/>
              </a:ext>
            </a:extLst>
          </p:cNvPr>
          <p:cNvPicPr>
            <a:picLocks noChangeAspect="1"/>
          </p:cNvPicPr>
          <p:nvPr/>
        </p:nvPicPr>
        <p:blipFill>
          <a:blip r:embed="rId4"/>
          <a:stretch>
            <a:fillRect/>
          </a:stretch>
        </p:blipFill>
        <p:spPr>
          <a:xfrm>
            <a:off x="341521" y="4137920"/>
            <a:ext cx="3004901" cy="775677"/>
          </a:xfrm>
          <a:prstGeom prst="rect">
            <a:avLst/>
          </a:prstGeom>
        </p:spPr>
      </p:pic>
    </p:spTree>
    <p:extLst>
      <p:ext uri="{BB962C8B-B14F-4D97-AF65-F5344CB8AC3E}">
        <p14:creationId xmlns:p14="http://schemas.microsoft.com/office/powerpoint/2010/main" val="7818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753ABE-9554-4CB7-9028-5AD42532AFFB}"/>
              </a:ext>
            </a:extLst>
          </p:cNvPr>
          <p:cNvSpPr/>
          <p:nvPr/>
        </p:nvSpPr>
        <p:spPr>
          <a:xfrm>
            <a:off x="123931" y="238525"/>
            <a:ext cx="8378688" cy="754053"/>
          </a:xfrm>
          <a:prstGeom prst="rect">
            <a:avLst/>
          </a:prstGeom>
        </p:spPr>
        <p:txBody>
          <a:bodyPr wrap="square">
            <a:spAutoFit/>
          </a:bodyPr>
          <a:lstStyle/>
          <a:p>
            <a:r>
              <a:rPr lang="en-US" sz="2500" b="1" dirty="0">
                <a:solidFill>
                  <a:srgbClr val="DA0012"/>
                </a:solidFill>
                <a:latin typeface="Arial" charset="0"/>
                <a:cs typeface="Arial" charset="0"/>
              </a:rPr>
              <a:t>Trends in youth offending</a:t>
            </a:r>
          </a:p>
          <a:p>
            <a:endParaRPr lang="en-US" b="1" dirty="0">
              <a:latin typeface="Arial" charset="0"/>
              <a:cs typeface="Arial" charset="0"/>
            </a:endParaRPr>
          </a:p>
        </p:txBody>
      </p:sp>
      <p:sp>
        <p:nvSpPr>
          <p:cNvPr id="3" name="TextBox 2">
            <a:extLst>
              <a:ext uri="{FF2B5EF4-FFF2-40B4-BE49-F238E27FC236}">
                <a16:creationId xmlns:a16="http://schemas.microsoft.com/office/drawing/2014/main" id="{3FCBDBDD-D98C-4E7B-8D0C-B2B69EC7E1CE}"/>
              </a:ext>
            </a:extLst>
          </p:cNvPr>
          <p:cNvSpPr txBox="1"/>
          <p:nvPr/>
        </p:nvSpPr>
        <p:spPr>
          <a:xfrm>
            <a:off x="368596" y="1140589"/>
            <a:ext cx="7697972" cy="2862322"/>
          </a:xfrm>
          <a:prstGeom prst="rect">
            <a:avLst/>
          </a:prstGeom>
          <a:noFill/>
        </p:spPr>
        <p:txBody>
          <a:bodyPr wrap="square" rtlCol="0">
            <a:spAutoFit/>
          </a:bodyPr>
          <a:lstStyle/>
          <a:p>
            <a:r>
              <a:rPr lang="en-AU" sz="2000" b="1" dirty="0">
                <a:latin typeface="Arial"/>
                <a:cs typeface="Arial"/>
              </a:rPr>
              <a:t>Overview</a:t>
            </a:r>
          </a:p>
          <a:p>
            <a:pPr marL="342900" indent="-342900">
              <a:spcBef>
                <a:spcPts val="600"/>
              </a:spcBef>
              <a:spcAft>
                <a:spcPts val="600"/>
              </a:spcAft>
              <a:buFont typeface="Arial" panose="020B0604020202020204" pitchFamily="34" charset="0"/>
              <a:buChar char="•"/>
            </a:pPr>
            <a:r>
              <a:rPr lang="en-AU" sz="2000" dirty="0">
                <a:latin typeface="Arial"/>
                <a:cs typeface="Arial"/>
              </a:rPr>
              <a:t>Recent trends in youth offending in Queensland</a:t>
            </a:r>
          </a:p>
          <a:p>
            <a:pPr marL="342900" indent="-342900">
              <a:spcBef>
                <a:spcPts val="600"/>
              </a:spcBef>
              <a:spcAft>
                <a:spcPts val="600"/>
              </a:spcAft>
              <a:buFont typeface="Arial" panose="020B0604020202020204" pitchFamily="34" charset="0"/>
              <a:buChar char="•"/>
            </a:pPr>
            <a:r>
              <a:rPr lang="en-AU" sz="2000" dirty="0">
                <a:latin typeface="Arial"/>
                <a:cs typeface="Arial"/>
              </a:rPr>
              <a:t>Chronic offenders – characteristics and offending trajectories</a:t>
            </a:r>
          </a:p>
          <a:p>
            <a:pPr marL="342900" indent="-342900">
              <a:spcBef>
                <a:spcPts val="600"/>
              </a:spcBef>
              <a:spcAft>
                <a:spcPts val="600"/>
              </a:spcAft>
              <a:buFont typeface="Arial" panose="020B0604020202020204" pitchFamily="34" charset="0"/>
              <a:buChar char="•"/>
            </a:pPr>
            <a:r>
              <a:rPr lang="en-AU" sz="2000" dirty="0">
                <a:latin typeface="Arial"/>
                <a:cs typeface="Arial"/>
              </a:rPr>
              <a:t>Chronic offenders – types of offences</a:t>
            </a:r>
          </a:p>
          <a:p>
            <a:pPr marL="342900" indent="-342900">
              <a:spcBef>
                <a:spcPts val="600"/>
              </a:spcBef>
              <a:spcAft>
                <a:spcPts val="600"/>
              </a:spcAft>
              <a:buFont typeface="Arial" panose="020B0604020202020204" pitchFamily="34" charset="0"/>
              <a:buChar char="•"/>
            </a:pPr>
            <a:r>
              <a:rPr lang="en-AU" sz="2000" dirty="0">
                <a:latin typeface="Arial"/>
                <a:cs typeface="Arial"/>
              </a:rPr>
              <a:t>Youth offending during COVID-19</a:t>
            </a:r>
          </a:p>
          <a:p>
            <a:pPr marL="342900" indent="-342900">
              <a:buFont typeface="Arial" panose="020B0604020202020204" pitchFamily="34" charset="0"/>
              <a:buChar char="•"/>
            </a:pPr>
            <a:endParaRPr lang="en-AU" sz="2000" dirty="0">
              <a:latin typeface="Arial"/>
              <a:cs typeface="Arial"/>
            </a:endParaRPr>
          </a:p>
          <a:p>
            <a:pPr marL="342900" indent="-342900">
              <a:buFont typeface="Arial" panose="020B0604020202020204" pitchFamily="34" charset="0"/>
              <a:buChar char="•"/>
            </a:pPr>
            <a:endParaRPr lang="en-AU" sz="2000" dirty="0">
              <a:latin typeface="Arial"/>
              <a:cs typeface="Arial"/>
            </a:endParaRPr>
          </a:p>
        </p:txBody>
      </p:sp>
      <p:pic>
        <p:nvPicPr>
          <p:cNvPr id="5" name="Picture 4">
            <a:extLst>
              <a:ext uri="{FF2B5EF4-FFF2-40B4-BE49-F238E27FC236}">
                <a16:creationId xmlns:a16="http://schemas.microsoft.com/office/drawing/2014/main" id="{14B7F0CD-7E11-4AE5-8F8C-BE621D331713}"/>
              </a:ext>
            </a:extLst>
          </p:cNvPr>
          <p:cNvPicPr>
            <a:picLocks noChangeAspect="1"/>
          </p:cNvPicPr>
          <p:nvPr/>
        </p:nvPicPr>
        <p:blipFill>
          <a:blip r:embed="rId3"/>
          <a:stretch>
            <a:fillRect/>
          </a:stretch>
        </p:blipFill>
        <p:spPr>
          <a:xfrm>
            <a:off x="4928616" y="2992645"/>
            <a:ext cx="4084533" cy="2003973"/>
          </a:xfrm>
          <a:prstGeom prst="rect">
            <a:avLst/>
          </a:prstGeom>
          <a:ln>
            <a:noFill/>
          </a:ln>
          <a:effectLst>
            <a:softEdge rad="112500"/>
          </a:effectLst>
        </p:spPr>
      </p:pic>
    </p:spTree>
    <p:extLst>
      <p:ext uri="{BB962C8B-B14F-4D97-AF65-F5344CB8AC3E}">
        <p14:creationId xmlns:p14="http://schemas.microsoft.com/office/powerpoint/2010/main" val="34510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2AFDF-46A3-4833-A36A-A4F74883839E}"/>
              </a:ext>
            </a:extLst>
          </p:cNvPr>
          <p:cNvSpPr/>
          <p:nvPr/>
        </p:nvSpPr>
        <p:spPr>
          <a:xfrm>
            <a:off x="244548" y="277722"/>
            <a:ext cx="5201279" cy="473028"/>
          </a:xfrm>
          <a:prstGeom prst="rect">
            <a:avLst/>
          </a:prstGeom>
        </p:spPr>
        <p:txBody>
          <a:bodyPr vert="horz" lIns="0" tIns="0" rIns="0" bIns="0" rtlCol="0" anchor="t" anchorCtr="0">
            <a:normAutofit/>
          </a:bodyPr>
          <a:lstStyle/>
          <a:p>
            <a:pPr>
              <a:lnSpc>
                <a:spcPct val="80000"/>
              </a:lnSpc>
              <a:spcBef>
                <a:spcPct val="0"/>
              </a:spcBef>
              <a:spcAft>
                <a:spcPts val="600"/>
              </a:spcAft>
            </a:pPr>
            <a:r>
              <a:rPr lang="en-US" sz="2200" b="1" dirty="0">
                <a:solidFill>
                  <a:srgbClr val="DA0012"/>
                </a:solidFill>
                <a:latin typeface="Jotia Medium" charset="0"/>
              </a:rPr>
              <a:t>Trends in youth offending internationally</a:t>
            </a:r>
          </a:p>
          <a:p>
            <a:pPr>
              <a:lnSpc>
                <a:spcPct val="80000"/>
              </a:lnSpc>
              <a:spcBef>
                <a:spcPct val="0"/>
              </a:spcBef>
              <a:spcAft>
                <a:spcPts val="600"/>
              </a:spcAft>
            </a:pPr>
            <a:endParaRPr lang="en-US" sz="2200" b="1" dirty="0">
              <a:solidFill>
                <a:srgbClr val="DA0012"/>
              </a:solidFill>
              <a:latin typeface="Jotia Medium" charset="0"/>
            </a:endParaRPr>
          </a:p>
        </p:txBody>
      </p:sp>
      <p:sp>
        <p:nvSpPr>
          <p:cNvPr id="5" name="TextBox 4">
            <a:extLst>
              <a:ext uri="{FF2B5EF4-FFF2-40B4-BE49-F238E27FC236}">
                <a16:creationId xmlns:a16="http://schemas.microsoft.com/office/drawing/2014/main" id="{652F9610-6655-4873-8BCA-BF12144D931B}"/>
              </a:ext>
            </a:extLst>
          </p:cNvPr>
          <p:cNvSpPr txBox="1"/>
          <p:nvPr/>
        </p:nvSpPr>
        <p:spPr>
          <a:xfrm>
            <a:off x="344354" y="750750"/>
            <a:ext cx="5420342" cy="4392750"/>
          </a:xfrm>
          <a:prstGeom prst="rect">
            <a:avLst/>
          </a:prstGeom>
        </p:spPr>
        <p:txBody>
          <a:bodyPr vert="horz" lIns="0" tIns="0" rIns="0" bIns="0" rtlCol="0">
            <a:normAutofit fontScale="92500" lnSpcReduction="10000"/>
          </a:bodyPr>
          <a:lstStyle/>
          <a:p>
            <a:pPr marL="285750" indent="-285750">
              <a:lnSpc>
                <a:spcPct val="130000"/>
              </a:lnSpc>
              <a:spcAft>
                <a:spcPts val="600"/>
              </a:spcAft>
              <a:buFont typeface="Wingdings" charset="2"/>
              <a:buChar char="§"/>
            </a:pPr>
            <a:r>
              <a:rPr lang="en-AU" sz="1700" dirty="0">
                <a:latin typeface="FoundrySterling-Book" charset="0"/>
              </a:rPr>
              <a:t>The number of youth offenders has been declining across a broad range of international jurisdictions over the last 20-30 years (U.K., U.S., European countries)</a:t>
            </a:r>
            <a:r>
              <a:rPr lang="en-AU" sz="1700" baseline="30000" dirty="0">
                <a:latin typeface="FoundrySterling-Book" charset="0"/>
              </a:rPr>
              <a:t>1,2,3</a:t>
            </a:r>
          </a:p>
          <a:p>
            <a:pPr marL="285750" indent="-285750">
              <a:lnSpc>
                <a:spcPct val="130000"/>
              </a:lnSpc>
              <a:spcAft>
                <a:spcPts val="600"/>
              </a:spcAft>
              <a:buFont typeface="Wingdings" charset="2"/>
              <a:buChar char="§"/>
            </a:pPr>
            <a:r>
              <a:rPr lang="en-AU" sz="1700" dirty="0">
                <a:latin typeface="FoundrySterling-Book" charset="0"/>
              </a:rPr>
              <a:t>Drivers of decline assumed to include:</a:t>
            </a:r>
            <a:r>
              <a:rPr lang="en-AU" sz="1700" baseline="30000" dirty="0">
                <a:latin typeface="FoundrySterling-Book" charset="0"/>
              </a:rPr>
              <a:t>4,5</a:t>
            </a:r>
          </a:p>
          <a:p>
            <a:pPr marL="742950" lvl="1" indent="-285750">
              <a:lnSpc>
                <a:spcPct val="130000"/>
              </a:lnSpc>
              <a:spcAft>
                <a:spcPts val="600"/>
              </a:spcAft>
              <a:buFont typeface="Wingdings" charset="2"/>
              <a:buChar char="§"/>
            </a:pPr>
            <a:r>
              <a:rPr lang="en-AU" sz="1700" dirty="0">
                <a:latin typeface="FoundrySterling-Book" charset="0"/>
              </a:rPr>
              <a:t>Increased securitisation of property</a:t>
            </a:r>
          </a:p>
          <a:p>
            <a:pPr marL="742950" lvl="1" indent="-285750">
              <a:lnSpc>
                <a:spcPct val="130000"/>
              </a:lnSpc>
              <a:spcAft>
                <a:spcPts val="600"/>
              </a:spcAft>
              <a:buFont typeface="Wingdings" charset="2"/>
              <a:buChar char="§"/>
            </a:pPr>
            <a:r>
              <a:rPr lang="en-AU" sz="1700" dirty="0">
                <a:latin typeface="FoundrySterling-Book" charset="0"/>
              </a:rPr>
              <a:t>Proliferation of internet and smart phones – young people spend more time indoors and under parental supervision than previously</a:t>
            </a:r>
          </a:p>
          <a:p>
            <a:pPr marL="742950" lvl="1" indent="-285750">
              <a:lnSpc>
                <a:spcPct val="130000"/>
              </a:lnSpc>
              <a:spcAft>
                <a:spcPts val="600"/>
              </a:spcAft>
              <a:buFont typeface="Wingdings" charset="2"/>
              <a:buChar char="§"/>
            </a:pPr>
            <a:r>
              <a:rPr lang="en-US" sz="1700" dirty="0">
                <a:latin typeface="FoundrySterling-Book" charset="0"/>
              </a:rPr>
              <a:t>Changes to social norms, antisocial </a:t>
            </a:r>
            <a:r>
              <a:rPr lang="en-US" sz="1700" dirty="0" err="1">
                <a:latin typeface="FoundrySterling-Book" charset="0"/>
              </a:rPr>
              <a:t>behaviour</a:t>
            </a:r>
            <a:r>
              <a:rPr lang="en-US" sz="1700" dirty="0">
                <a:latin typeface="FoundrySterling-Book" charset="0"/>
              </a:rPr>
              <a:t> and aggression less acceptable, more formal sanctions</a:t>
            </a:r>
            <a:endParaRPr lang="en-AU" sz="1700" dirty="0">
              <a:latin typeface="FoundrySterling-Book" charset="0"/>
            </a:endParaRPr>
          </a:p>
          <a:p>
            <a:pPr marL="285750" indent="-285750">
              <a:lnSpc>
                <a:spcPct val="130000"/>
              </a:lnSpc>
              <a:spcAft>
                <a:spcPts val="600"/>
              </a:spcAft>
              <a:buFont typeface="Wingdings" charset="2"/>
              <a:buChar char="§"/>
            </a:pPr>
            <a:r>
              <a:rPr lang="en-AU" sz="1700" dirty="0">
                <a:latin typeface="FoundrySterling-Book" charset="0"/>
              </a:rPr>
              <a:t>Limited analysis to date suggests the decline is in the number of young people engaged in adolescent-limited offending rather than persistent offending</a:t>
            </a:r>
            <a:r>
              <a:rPr lang="en-AU" sz="1700" baseline="30000" dirty="0">
                <a:latin typeface="FoundrySterling-Book" charset="0"/>
              </a:rPr>
              <a:t>3</a:t>
            </a:r>
          </a:p>
          <a:p>
            <a:pPr marL="342900" indent="-342900">
              <a:lnSpc>
                <a:spcPct val="130000"/>
              </a:lnSpc>
              <a:buFont typeface="Wingdings" charset="2"/>
              <a:buChar char="§"/>
            </a:pPr>
            <a:endParaRPr lang="en-AU" sz="1100" dirty="0">
              <a:latin typeface="FoundrySterling-Book" charset="0"/>
            </a:endParaRPr>
          </a:p>
        </p:txBody>
      </p:sp>
      <p:pic>
        <p:nvPicPr>
          <p:cNvPr id="7" name="Picture 6">
            <a:extLst>
              <a:ext uri="{FF2B5EF4-FFF2-40B4-BE49-F238E27FC236}">
                <a16:creationId xmlns:a16="http://schemas.microsoft.com/office/drawing/2014/main" id="{25441CA9-FFF9-4C08-9B98-10DEE9FAF2C4}"/>
              </a:ext>
            </a:extLst>
          </p:cNvPr>
          <p:cNvPicPr>
            <a:picLocks noChangeAspect="1"/>
          </p:cNvPicPr>
          <p:nvPr/>
        </p:nvPicPr>
        <p:blipFill rotWithShape="1">
          <a:blip r:embed="rId3"/>
          <a:srcRect l="42191" r="4735" b="-1"/>
          <a:stretch/>
        </p:blipFill>
        <p:spPr>
          <a:xfrm>
            <a:off x="5927858" y="792000"/>
            <a:ext cx="2871788" cy="3600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954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A83135-BE83-41E3-8FF3-B753F7FD1790}"/>
              </a:ext>
            </a:extLst>
          </p:cNvPr>
          <p:cNvSpPr/>
          <p:nvPr/>
        </p:nvSpPr>
        <p:spPr>
          <a:xfrm>
            <a:off x="278294" y="132200"/>
            <a:ext cx="8378688" cy="754053"/>
          </a:xfrm>
          <a:prstGeom prst="rect">
            <a:avLst/>
          </a:prstGeom>
        </p:spPr>
        <p:txBody>
          <a:bodyPr wrap="square">
            <a:spAutoFit/>
          </a:bodyPr>
          <a:lstStyle/>
          <a:p>
            <a:r>
              <a:rPr lang="en-US" sz="2500" b="1" dirty="0">
                <a:solidFill>
                  <a:srgbClr val="DA0012"/>
                </a:solidFill>
                <a:latin typeface="Arial" charset="0"/>
                <a:cs typeface="Arial" charset="0"/>
              </a:rPr>
              <a:t>Trends in youth offending in Queensland</a:t>
            </a:r>
          </a:p>
          <a:p>
            <a:endParaRPr lang="en-US" b="1" dirty="0">
              <a:latin typeface="Arial" charset="0"/>
              <a:cs typeface="Arial" charset="0"/>
            </a:endParaRPr>
          </a:p>
        </p:txBody>
      </p:sp>
      <p:sp>
        <p:nvSpPr>
          <p:cNvPr id="3" name="TextBox 2">
            <a:extLst>
              <a:ext uri="{FF2B5EF4-FFF2-40B4-BE49-F238E27FC236}">
                <a16:creationId xmlns:a16="http://schemas.microsoft.com/office/drawing/2014/main" id="{FC0BA4E2-5E63-4320-908B-797C4CB97F90}"/>
              </a:ext>
            </a:extLst>
          </p:cNvPr>
          <p:cNvSpPr txBox="1"/>
          <p:nvPr/>
        </p:nvSpPr>
        <p:spPr>
          <a:xfrm>
            <a:off x="278294" y="604351"/>
            <a:ext cx="7543800" cy="707886"/>
          </a:xfrm>
          <a:prstGeom prst="rect">
            <a:avLst/>
          </a:prstGeom>
          <a:noFill/>
        </p:spPr>
        <p:txBody>
          <a:bodyPr wrap="square" rtlCol="0">
            <a:spAutoFit/>
          </a:bodyPr>
          <a:lstStyle/>
          <a:p>
            <a:pPr marL="342900" indent="-342900">
              <a:buFont typeface="Arial" panose="020B0604020202020204" pitchFamily="34" charset="0"/>
              <a:buChar char="•"/>
            </a:pPr>
            <a:r>
              <a:rPr lang="en-AU" sz="2000" dirty="0">
                <a:latin typeface="Arial"/>
                <a:cs typeface="Arial"/>
              </a:rPr>
              <a:t>Decline in number of young people recorded for offences in QLD over past decade</a:t>
            </a:r>
          </a:p>
        </p:txBody>
      </p:sp>
      <p:pic>
        <p:nvPicPr>
          <p:cNvPr id="4" name="Picture 3">
            <a:extLst>
              <a:ext uri="{FF2B5EF4-FFF2-40B4-BE49-F238E27FC236}">
                <a16:creationId xmlns:a16="http://schemas.microsoft.com/office/drawing/2014/main" id="{E9A6FD45-773D-4330-BE3A-D1A13E1F6FD8}"/>
              </a:ext>
            </a:extLst>
          </p:cNvPr>
          <p:cNvPicPr>
            <a:picLocks noChangeAspect="1"/>
          </p:cNvPicPr>
          <p:nvPr/>
        </p:nvPicPr>
        <p:blipFill>
          <a:blip r:embed="rId3"/>
          <a:stretch>
            <a:fillRect/>
          </a:stretch>
        </p:blipFill>
        <p:spPr>
          <a:xfrm>
            <a:off x="655194" y="1312237"/>
            <a:ext cx="6509999" cy="3348000"/>
          </a:xfrm>
          <a:prstGeom prst="rect">
            <a:avLst/>
          </a:prstGeom>
        </p:spPr>
      </p:pic>
      <p:sp>
        <p:nvSpPr>
          <p:cNvPr id="5" name="TextBox 4">
            <a:extLst>
              <a:ext uri="{FF2B5EF4-FFF2-40B4-BE49-F238E27FC236}">
                <a16:creationId xmlns:a16="http://schemas.microsoft.com/office/drawing/2014/main" id="{68EBB653-050F-4A59-AC06-97E86211055F}"/>
              </a:ext>
            </a:extLst>
          </p:cNvPr>
          <p:cNvSpPr txBox="1"/>
          <p:nvPr/>
        </p:nvSpPr>
        <p:spPr>
          <a:xfrm>
            <a:off x="933489" y="4660237"/>
            <a:ext cx="6509998" cy="461665"/>
          </a:xfrm>
          <a:prstGeom prst="rect">
            <a:avLst/>
          </a:prstGeom>
          <a:noFill/>
        </p:spPr>
        <p:txBody>
          <a:bodyPr wrap="square" rtlCol="0">
            <a:spAutoFit/>
          </a:bodyPr>
          <a:lstStyle/>
          <a:p>
            <a:r>
              <a:rPr lang="en-AU" sz="1200" dirty="0">
                <a:solidFill>
                  <a:schemeClr val="bg1">
                    <a:lumMod val="65000"/>
                  </a:schemeClr>
                </a:solidFill>
                <a:latin typeface="Arial"/>
                <a:cs typeface="Arial"/>
              </a:rPr>
              <a:t>Source: QPS QPRIME data extracted from Griffith University Social Analytics Lab; recorded offences for young people aged 10 to 17 years at time of offence</a:t>
            </a:r>
          </a:p>
        </p:txBody>
      </p:sp>
    </p:spTree>
    <p:extLst>
      <p:ext uri="{BB962C8B-B14F-4D97-AF65-F5344CB8AC3E}">
        <p14:creationId xmlns:p14="http://schemas.microsoft.com/office/powerpoint/2010/main" val="384307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26E75-AEDD-4BD6-8A02-F45028BC84DB}"/>
              </a:ext>
            </a:extLst>
          </p:cNvPr>
          <p:cNvSpPr/>
          <p:nvPr/>
        </p:nvSpPr>
        <p:spPr>
          <a:xfrm>
            <a:off x="278294" y="132200"/>
            <a:ext cx="8378688" cy="754053"/>
          </a:xfrm>
          <a:prstGeom prst="rect">
            <a:avLst/>
          </a:prstGeom>
        </p:spPr>
        <p:txBody>
          <a:bodyPr wrap="square">
            <a:spAutoFit/>
          </a:bodyPr>
          <a:lstStyle/>
          <a:p>
            <a:r>
              <a:rPr lang="en-US" sz="2500" b="1" dirty="0">
                <a:solidFill>
                  <a:srgbClr val="DA0012"/>
                </a:solidFill>
                <a:latin typeface="Arial" charset="0"/>
                <a:cs typeface="Arial" charset="0"/>
              </a:rPr>
              <a:t>Trends in youth offending in Queensland</a:t>
            </a:r>
          </a:p>
          <a:p>
            <a:endParaRPr lang="en-US" b="1" dirty="0">
              <a:latin typeface="Arial" charset="0"/>
              <a:cs typeface="Arial" charset="0"/>
            </a:endParaRPr>
          </a:p>
        </p:txBody>
      </p:sp>
      <p:pic>
        <p:nvPicPr>
          <p:cNvPr id="3" name="Picture 2">
            <a:extLst>
              <a:ext uri="{FF2B5EF4-FFF2-40B4-BE49-F238E27FC236}">
                <a16:creationId xmlns:a16="http://schemas.microsoft.com/office/drawing/2014/main" id="{B0F1F230-5DBB-4D8E-8124-2C7DF4ECFAD7}"/>
              </a:ext>
            </a:extLst>
          </p:cNvPr>
          <p:cNvPicPr>
            <a:picLocks noChangeAspect="1"/>
          </p:cNvPicPr>
          <p:nvPr/>
        </p:nvPicPr>
        <p:blipFill>
          <a:blip r:embed="rId3"/>
          <a:stretch>
            <a:fillRect/>
          </a:stretch>
        </p:blipFill>
        <p:spPr>
          <a:xfrm>
            <a:off x="724503" y="1598060"/>
            <a:ext cx="6840000" cy="3545440"/>
          </a:xfrm>
          <a:prstGeom prst="rect">
            <a:avLst/>
          </a:prstGeom>
        </p:spPr>
      </p:pic>
      <p:sp>
        <p:nvSpPr>
          <p:cNvPr id="4" name="TextBox 3">
            <a:extLst>
              <a:ext uri="{FF2B5EF4-FFF2-40B4-BE49-F238E27FC236}">
                <a16:creationId xmlns:a16="http://schemas.microsoft.com/office/drawing/2014/main" id="{90D49684-59E2-4B22-B7E4-7DD919B61FE7}"/>
              </a:ext>
            </a:extLst>
          </p:cNvPr>
          <p:cNvSpPr txBox="1"/>
          <p:nvPr/>
        </p:nvSpPr>
        <p:spPr>
          <a:xfrm>
            <a:off x="435934" y="637953"/>
            <a:ext cx="8598338" cy="923330"/>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a:cs typeface="Arial"/>
              </a:rPr>
              <a:t>Decline is primarily comprised of young people recorded for one to three offences in a year</a:t>
            </a:r>
          </a:p>
          <a:p>
            <a:pPr marL="342900" indent="-342900">
              <a:buFont typeface="Arial" panose="020B0604020202020204" pitchFamily="34" charset="0"/>
              <a:buChar char="•"/>
            </a:pPr>
            <a:r>
              <a:rPr lang="en-AU" dirty="0">
                <a:latin typeface="Arial"/>
                <a:cs typeface="Arial"/>
              </a:rPr>
              <a:t>Young people recorded for 10 or more offences in year is only group increasing </a:t>
            </a:r>
          </a:p>
        </p:txBody>
      </p:sp>
    </p:spTree>
    <p:extLst>
      <p:ext uri="{BB962C8B-B14F-4D97-AF65-F5344CB8AC3E}">
        <p14:creationId xmlns:p14="http://schemas.microsoft.com/office/powerpoint/2010/main" val="301671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26E75-AEDD-4BD6-8A02-F45028BC84DB}"/>
              </a:ext>
            </a:extLst>
          </p:cNvPr>
          <p:cNvSpPr/>
          <p:nvPr/>
        </p:nvSpPr>
        <p:spPr>
          <a:xfrm>
            <a:off x="278294" y="132200"/>
            <a:ext cx="8378688" cy="754053"/>
          </a:xfrm>
          <a:prstGeom prst="rect">
            <a:avLst/>
          </a:prstGeom>
        </p:spPr>
        <p:txBody>
          <a:bodyPr wrap="square">
            <a:spAutoFit/>
          </a:bodyPr>
          <a:lstStyle/>
          <a:p>
            <a:r>
              <a:rPr lang="en-US" sz="2500" b="1" dirty="0">
                <a:solidFill>
                  <a:srgbClr val="DA0012"/>
                </a:solidFill>
                <a:latin typeface="Arial" charset="0"/>
                <a:cs typeface="Arial" charset="0"/>
              </a:rPr>
              <a:t>Trends in youth offending in Queensland</a:t>
            </a:r>
          </a:p>
          <a:p>
            <a:endParaRPr lang="en-US" b="1" dirty="0">
              <a:latin typeface="Arial" charset="0"/>
              <a:cs typeface="Arial" charset="0"/>
            </a:endParaRPr>
          </a:p>
        </p:txBody>
      </p:sp>
      <p:sp>
        <p:nvSpPr>
          <p:cNvPr id="4" name="TextBox 3">
            <a:extLst>
              <a:ext uri="{FF2B5EF4-FFF2-40B4-BE49-F238E27FC236}">
                <a16:creationId xmlns:a16="http://schemas.microsoft.com/office/drawing/2014/main" id="{90D49684-59E2-4B22-B7E4-7DD919B61FE7}"/>
              </a:ext>
            </a:extLst>
          </p:cNvPr>
          <p:cNvSpPr txBox="1"/>
          <p:nvPr/>
        </p:nvSpPr>
        <p:spPr>
          <a:xfrm>
            <a:off x="435934" y="637953"/>
            <a:ext cx="8378687" cy="1200329"/>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a:cs typeface="Arial"/>
              </a:rPr>
              <a:t>However, growth in a small number of chronic offenders has translated in a notable growth in offences</a:t>
            </a:r>
          </a:p>
          <a:p>
            <a:pPr marL="342900" indent="-342900">
              <a:buFont typeface="Arial" panose="020B0604020202020204" pitchFamily="34" charset="0"/>
              <a:buChar char="•"/>
            </a:pPr>
            <a:r>
              <a:rPr lang="en-AU" dirty="0">
                <a:latin typeface="Arial"/>
                <a:cs typeface="Arial"/>
              </a:rPr>
              <a:t>Overall number of youth offences in QLD have not changed significantly due to this (excepting during COVID-19 lockdown period) </a:t>
            </a:r>
          </a:p>
        </p:txBody>
      </p:sp>
      <p:pic>
        <p:nvPicPr>
          <p:cNvPr id="5" name="Picture 4">
            <a:extLst>
              <a:ext uri="{FF2B5EF4-FFF2-40B4-BE49-F238E27FC236}">
                <a16:creationId xmlns:a16="http://schemas.microsoft.com/office/drawing/2014/main" id="{6F2493DB-1068-4AA0-A72E-6874A7231897}"/>
              </a:ext>
            </a:extLst>
          </p:cNvPr>
          <p:cNvPicPr>
            <a:picLocks noChangeAspect="1"/>
          </p:cNvPicPr>
          <p:nvPr/>
        </p:nvPicPr>
        <p:blipFill>
          <a:blip r:embed="rId3"/>
          <a:stretch>
            <a:fillRect/>
          </a:stretch>
        </p:blipFill>
        <p:spPr>
          <a:xfrm>
            <a:off x="1489517" y="1795500"/>
            <a:ext cx="5566050" cy="3348000"/>
          </a:xfrm>
          <a:prstGeom prst="rect">
            <a:avLst/>
          </a:prstGeom>
        </p:spPr>
      </p:pic>
    </p:spTree>
    <p:extLst>
      <p:ext uri="{BB962C8B-B14F-4D97-AF65-F5344CB8AC3E}">
        <p14:creationId xmlns:p14="http://schemas.microsoft.com/office/powerpoint/2010/main" val="379966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4CC078-9311-4023-980D-0B71FE089F02}"/>
              </a:ext>
            </a:extLst>
          </p:cNvPr>
          <p:cNvSpPr/>
          <p:nvPr/>
        </p:nvSpPr>
        <p:spPr>
          <a:xfrm>
            <a:off x="278294" y="132200"/>
            <a:ext cx="8378688" cy="754053"/>
          </a:xfrm>
          <a:prstGeom prst="rect">
            <a:avLst/>
          </a:prstGeom>
        </p:spPr>
        <p:txBody>
          <a:bodyPr wrap="square">
            <a:spAutoFit/>
          </a:bodyPr>
          <a:lstStyle/>
          <a:p>
            <a:r>
              <a:rPr lang="en-US" sz="2500" b="1" dirty="0">
                <a:solidFill>
                  <a:srgbClr val="DA0012"/>
                </a:solidFill>
                <a:latin typeface="Arial" charset="0"/>
                <a:cs typeface="Arial" charset="0"/>
              </a:rPr>
              <a:t>Chronic offenders: characteristics and trajectories</a:t>
            </a:r>
          </a:p>
          <a:p>
            <a:endParaRPr lang="en-US" b="1" dirty="0">
              <a:latin typeface="Arial" charset="0"/>
              <a:cs typeface="Arial" charset="0"/>
            </a:endParaRPr>
          </a:p>
        </p:txBody>
      </p:sp>
      <p:sp>
        <p:nvSpPr>
          <p:cNvPr id="3" name="TextBox 2">
            <a:extLst>
              <a:ext uri="{FF2B5EF4-FFF2-40B4-BE49-F238E27FC236}">
                <a16:creationId xmlns:a16="http://schemas.microsoft.com/office/drawing/2014/main" id="{1FF25A63-F90C-4D16-A950-4E447BFF3DAE}"/>
              </a:ext>
            </a:extLst>
          </p:cNvPr>
          <p:cNvSpPr txBox="1"/>
          <p:nvPr/>
        </p:nvSpPr>
        <p:spPr>
          <a:xfrm>
            <a:off x="361506" y="725090"/>
            <a:ext cx="8665536" cy="4298613"/>
          </a:xfrm>
          <a:prstGeom prst="rect">
            <a:avLst/>
          </a:prstGeom>
          <a:noFill/>
        </p:spPr>
        <p:txBody>
          <a:bodyPr wrap="square" rtlCol="0">
            <a:spAutoFit/>
          </a:bodyPr>
          <a:lstStyle/>
          <a:p>
            <a:pPr marL="342900" indent="-342900">
              <a:spcBef>
                <a:spcPts val="200"/>
              </a:spcBef>
              <a:spcAft>
                <a:spcPts val="200"/>
              </a:spcAft>
              <a:buFont typeface="Arial" panose="020B0604020202020204" pitchFamily="34" charset="0"/>
              <a:buChar char="•"/>
            </a:pPr>
            <a:r>
              <a:rPr lang="en-AU" sz="1600" dirty="0">
                <a:latin typeface="Arial"/>
                <a:cs typeface="Arial"/>
              </a:rPr>
              <a:t>Some indication that other national and international jurisdictions experiencing increased offending frequency among remaining youth offenders </a:t>
            </a:r>
          </a:p>
          <a:p>
            <a:pPr marL="342900" indent="-342900">
              <a:spcBef>
                <a:spcPts val="200"/>
              </a:spcBef>
              <a:spcAft>
                <a:spcPts val="200"/>
              </a:spcAft>
              <a:buFont typeface="Arial" panose="020B0604020202020204" pitchFamily="34" charset="0"/>
              <a:buChar char="•"/>
            </a:pPr>
            <a:r>
              <a:rPr lang="en-AU" sz="1600" b="1" dirty="0">
                <a:latin typeface="Arial"/>
                <a:cs typeface="Arial"/>
              </a:rPr>
              <a:t>Chronic offenders are characterised by: </a:t>
            </a:r>
            <a:r>
              <a:rPr lang="en-AU" sz="1600" baseline="30000" dirty="0">
                <a:latin typeface="Arial"/>
                <a:cs typeface="Arial"/>
              </a:rPr>
              <a:t>6,7,8</a:t>
            </a:r>
          </a:p>
          <a:p>
            <a:pPr marL="800100" lvl="1" indent="-342900">
              <a:spcBef>
                <a:spcPts val="200"/>
              </a:spcBef>
              <a:spcAft>
                <a:spcPts val="200"/>
              </a:spcAft>
              <a:buFont typeface="Arial" panose="020B0604020202020204" pitchFamily="34" charset="0"/>
              <a:buChar char="•"/>
            </a:pPr>
            <a:r>
              <a:rPr lang="en-AU" sz="1600" dirty="0">
                <a:latin typeface="Arial"/>
                <a:cs typeface="Arial"/>
              </a:rPr>
              <a:t>Backgrounds of disadvantage/poverty</a:t>
            </a:r>
          </a:p>
          <a:p>
            <a:pPr marL="800100" lvl="1" indent="-342900">
              <a:spcBef>
                <a:spcPts val="200"/>
              </a:spcBef>
              <a:spcAft>
                <a:spcPts val="200"/>
              </a:spcAft>
              <a:buFont typeface="Arial" panose="020B0604020202020204" pitchFamily="34" charset="0"/>
              <a:buChar char="•"/>
            </a:pPr>
            <a:r>
              <a:rPr lang="en-AU" sz="1600" dirty="0">
                <a:latin typeface="Arial"/>
                <a:cs typeface="Arial"/>
              </a:rPr>
              <a:t>Disengagement from school</a:t>
            </a:r>
          </a:p>
          <a:p>
            <a:pPr marL="800100" lvl="1" indent="-342900">
              <a:spcBef>
                <a:spcPts val="200"/>
              </a:spcBef>
              <a:spcAft>
                <a:spcPts val="200"/>
              </a:spcAft>
              <a:buFont typeface="Arial" panose="020B0604020202020204" pitchFamily="34" charset="0"/>
              <a:buChar char="•"/>
            </a:pPr>
            <a:r>
              <a:rPr lang="en-AU" sz="1600" dirty="0">
                <a:latin typeface="Arial"/>
                <a:cs typeface="Arial"/>
              </a:rPr>
              <a:t>Diagnosed or undiagnosed cognitive deficits or impairments</a:t>
            </a:r>
          </a:p>
          <a:p>
            <a:pPr marL="800100" lvl="1" indent="-342900">
              <a:spcBef>
                <a:spcPts val="200"/>
              </a:spcBef>
              <a:spcAft>
                <a:spcPts val="200"/>
              </a:spcAft>
              <a:buFont typeface="Arial" panose="020B0604020202020204" pitchFamily="34" charset="0"/>
              <a:buChar char="•"/>
            </a:pPr>
            <a:r>
              <a:rPr lang="en-AU" sz="1600" dirty="0">
                <a:latin typeface="Arial"/>
                <a:cs typeface="Arial"/>
              </a:rPr>
              <a:t>Experiences of poor parental attachment, abuse, neglect or trauma</a:t>
            </a:r>
          </a:p>
          <a:p>
            <a:pPr marL="800100" lvl="1" indent="-342900">
              <a:spcBef>
                <a:spcPts val="200"/>
              </a:spcBef>
              <a:spcAft>
                <a:spcPts val="200"/>
              </a:spcAft>
              <a:buFont typeface="Arial" panose="020B0604020202020204" pitchFamily="34" charset="0"/>
              <a:buChar char="•"/>
            </a:pPr>
            <a:r>
              <a:rPr lang="en-AU" sz="1600" dirty="0">
                <a:latin typeface="Arial"/>
                <a:cs typeface="Arial"/>
              </a:rPr>
              <a:t>In QLD, disproportionate concentration in regional/remote areas and among Indigenous young people</a:t>
            </a:r>
          </a:p>
          <a:p>
            <a:pPr marL="342900" indent="-342900">
              <a:spcBef>
                <a:spcPts val="200"/>
              </a:spcBef>
              <a:spcAft>
                <a:spcPts val="200"/>
              </a:spcAft>
              <a:buFont typeface="Arial" panose="020B0604020202020204" pitchFamily="34" charset="0"/>
              <a:buChar char="•"/>
            </a:pPr>
            <a:r>
              <a:rPr lang="en-AU" sz="1600" b="1" dirty="0">
                <a:latin typeface="Arial"/>
                <a:cs typeface="Arial"/>
              </a:rPr>
              <a:t>Growth in chronic offenders could be due to:</a:t>
            </a:r>
            <a:r>
              <a:rPr lang="en-AU" sz="1600" baseline="30000" dirty="0">
                <a:latin typeface="Arial"/>
                <a:cs typeface="Arial"/>
              </a:rPr>
              <a:t>5,9</a:t>
            </a:r>
          </a:p>
          <a:p>
            <a:pPr marL="800100" lvl="1" indent="-342900">
              <a:spcBef>
                <a:spcPts val="200"/>
              </a:spcBef>
              <a:spcAft>
                <a:spcPts val="200"/>
              </a:spcAft>
              <a:buFont typeface="Arial" panose="020B0604020202020204" pitchFamily="34" charset="0"/>
              <a:buChar char="•"/>
            </a:pPr>
            <a:r>
              <a:rPr lang="en-AU" sz="1600" dirty="0">
                <a:latin typeface="Arial"/>
                <a:cs typeface="Arial"/>
              </a:rPr>
              <a:t>Growth in economic inequality (post GFC) - increased motivation for offending among young people in low SES communities</a:t>
            </a:r>
          </a:p>
          <a:p>
            <a:pPr marL="800100" lvl="1" indent="-342900">
              <a:spcBef>
                <a:spcPts val="200"/>
              </a:spcBef>
              <a:spcAft>
                <a:spcPts val="200"/>
              </a:spcAft>
              <a:buFont typeface="Arial" panose="020B0604020202020204" pitchFamily="34" charset="0"/>
              <a:buChar char="•"/>
            </a:pPr>
            <a:r>
              <a:rPr lang="en-AU" sz="1600" dirty="0">
                <a:latin typeface="Arial"/>
                <a:cs typeface="Arial"/>
              </a:rPr>
              <a:t> Increased concentration of police resources in low SES communities - increased surveillance, charging and churn of low SES young people through the CJ system</a:t>
            </a:r>
          </a:p>
          <a:p>
            <a:pPr marL="800100" lvl="1" indent="-342900">
              <a:spcBef>
                <a:spcPts val="200"/>
              </a:spcBef>
              <a:spcAft>
                <a:spcPts val="200"/>
              </a:spcAft>
              <a:buFont typeface="Arial" panose="020B0604020202020204" pitchFamily="34" charset="0"/>
              <a:buChar char="•"/>
            </a:pPr>
            <a:r>
              <a:rPr lang="en-AU" sz="1600" dirty="0">
                <a:latin typeface="Arial"/>
                <a:cs typeface="Arial"/>
              </a:rPr>
              <a:t>Increased population growth in low SES communities</a:t>
            </a:r>
          </a:p>
        </p:txBody>
      </p:sp>
    </p:spTree>
    <p:extLst>
      <p:ext uri="{BB962C8B-B14F-4D97-AF65-F5344CB8AC3E}">
        <p14:creationId xmlns:p14="http://schemas.microsoft.com/office/powerpoint/2010/main" val="18720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0B3697-4445-48C8-B3EB-7152821A8F23}"/>
              </a:ext>
            </a:extLst>
          </p:cNvPr>
          <p:cNvSpPr/>
          <p:nvPr/>
        </p:nvSpPr>
        <p:spPr>
          <a:xfrm>
            <a:off x="278294" y="132200"/>
            <a:ext cx="8378688" cy="754053"/>
          </a:xfrm>
          <a:prstGeom prst="rect">
            <a:avLst/>
          </a:prstGeom>
        </p:spPr>
        <p:txBody>
          <a:bodyPr wrap="square">
            <a:spAutoFit/>
          </a:bodyPr>
          <a:lstStyle/>
          <a:p>
            <a:r>
              <a:rPr lang="en-US" sz="2500" b="1" dirty="0">
                <a:solidFill>
                  <a:srgbClr val="DA0012"/>
                </a:solidFill>
                <a:latin typeface="Arial" charset="0"/>
                <a:cs typeface="Arial" charset="0"/>
              </a:rPr>
              <a:t>Chronic offenders: characteristics and trajectories</a:t>
            </a:r>
          </a:p>
          <a:p>
            <a:endParaRPr lang="en-US" b="1" dirty="0">
              <a:latin typeface="Arial" charset="0"/>
              <a:cs typeface="Arial" charset="0"/>
            </a:endParaRPr>
          </a:p>
        </p:txBody>
      </p:sp>
      <p:sp>
        <p:nvSpPr>
          <p:cNvPr id="4" name="TextBox 3">
            <a:extLst>
              <a:ext uri="{FF2B5EF4-FFF2-40B4-BE49-F238E27FC236}">
                <a16:creationId xmlns:a16="http://schemas.microsoft.com/office/drawing/2014/main" id="{F908CA96-EB60-4EB3-8E05-9A2F5760CC2C}"/>
              </a:ext>
            </a:extLst>
          </p:cNvPr>
          <p:cNvSpPr txBox="1"/>
          <p:nvPr/>
        </p:nvSpPr>
        <p:spPr>
          <a:xfrm>
            <a:off x="173931" y="561547"/>
            <a:ext cx="8890556" cy="1631216"/>
          </a:xfrm>
          <a:prstGeom prst="rect">
            <a:avLst/>
          </a:prstGeom>
          <a:noFill/>
        </p:spPr>
        <p:txBody>
          <a:bodyPr wrap="square" rtlCol="0">
            <a:spAutoFit/>
          </a:bodyPr>
          <a:lstStyle/>
          <a:p>
            <a:pPr marL="342900" indent="-342900">
              <a:buFont typeface="Arial" panose="020B0604020202020204" pitchFamily="34" charset="0"/>
              <a:buChar char="•"/>
            </a:pPr>
            <a:r>
              <a:rPr lang="en-AU" sz="2000" dirty="0">
                <a:latin typeface="Arial"/>
                <a:cs typeface="Arial"/>
              </a:rPr>
              <a:t>Offending trajectories for chronic offenders; based on a birth cohort born in QLD 1983/84 </a:t>
            </a:r>
          </a:p>
          <a:p>
            <a:pPr marL="342900" indent="-342900">
              <a:buFont typeface="Arial" panose="020B0604020202020204" pitchFamily="34" charset="0"/>
              <a:buChar char="•"/>
            </a:pPr>
            <a:r>
              <a:rPr lang="en-AU" sz="2000" dirty="0">
                <a:latin typeface="Arial"/>
                <a:cs typeface="Arial"/>
              </a:rPr>
              <a:t>Linked CJ system data on convictions and diversions used to estimate offending trajectories from 10 to 31 years </a:t>
            </a:r>
            <a:r>
              <a:rPr lang="en-AU" sz="1400" dirty="0">
                <a:latin typeface="Arial"/>
                <a:cs typeface="Arial"/>
              </a:rPr>
              <a:t>(Allard, McCarthy &amp; Stewart, 2020)</a:t>
            </a:r>
            <a:endParaRPr lang="en-AU" sz="1400" baseline="30000" dirty="0">
              <a:latin typeface="Arial"/>
              <a:cs typeface="Arial"/>
            </a:endParaRPr>
          </a:p>
          <a:p>
            <a:pPr marL="342900" indent="-342900">
              <a:buFont typeface="Arial" panose="020B0604020202020204" pitchFamily="34" charset="0"/>
              <a:buChar char="•"/>
            </a:pPr>
            <a:endParaRPr lang="en-AU" sz="2000" dirty="0">
              <a:latin typeface="Arial"/>
              <a:cs typeface="Arial"/>
            </a:endParaRPr>
          </a:p>
        </p:txBody>
      </p:sp>
      <p:pic>
        <p:nvPicPr>
          <p:cNvPr id="5" name="Picture 4">
            <a:extLst>
              <a:ext uri="{FF2B5EF4-FFF2-40B4-BE49-F238E27FC236}">
                <a16:creationId xmlns:a16="http://schemas.microsoft.com/office/drawing/2014/main" id="{484127C1-A1B7-431E-9694-9830CF5431F0}"/>
              </a:ext>
            </a:extLst>
          </p:cNvPr>
          <p:cNvPicPr>
            <a:picLocks noChangeAspect="1"/>
          </p:cNvPicPr>
          <p:nvPr/>
        </p:nvPicPr>
        <p:blipFill>
          <a:blip r:embed="rId3"/>
          <a:stretch>
            <a:fillRect/>
          </a:stretch>
        </p:blipFill>
        <p:spPr>
          <a:xfrm>
            <a:off x="0" y="1975500"/>
            <a:ext cx="4846730" cy="3168000"/>
          </a:xfrm>
          <a:prstGeom prst="rect">
            <a:avLst/>
          </a:prstGeom>
        </p:spPr>
      </p:pic>
      <p:pic>
        <p:nvPicPr>
          <p:cNvPr id="6" name="Picture 5">
            <a:extLst>
              <a:ext uri="{FF2B5EF4-FFF2-40B4-BE49-F238E27FC236}">
                <a16:creationId xmlns:a16="http://schemas.microsoft.com/office/drawing/2014/main" id="{6E443782-A6D6-4273-B445-B2F48EF1048A}"/>
              </a:ext>
            </a:extLst>
          </p:cNvPr>
          <p:cNvPicPr>
            <a:picLocks noChangeAspect="1"/>
          </p:cNvPicPr>
          <p:nvPr/>
        </p:nvPicPr>
        <p:blipFill>
          <a:blip r:embed="rId4"/>
          <a:stretch>
            <a:fillRect/>
          </a:stretch>
        </p:blipFill>
        <p:spPr>
          <a:xfrm>
            <a:off x="4656342" y="2029500"/>
            <a:ext cx="4487658" cy="3060000"/>
          </a:xfrm>
          <a:prstGeom prst="rect">
            <a:avLst/>
          </a:prstGeom>
        </p:spPr>
      </p:pic>
    </p:spTree>
    <p:extLst>
      <p:ext uri="{BB962C8B-B14F-4D97-AF65-F5344CB8AC3E}">
        <p14:creationId xmlns:p14="http://schemas.microsoft.com/office/powerpoint/2010/main" val="12169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715049-1C04-4DAD-9056-AC5A87AEAD25}"/>
              </a:ext>
            </a:extLst>
          </p:cNvPr>
          <p:cNvPicPr>
            <a:picLocks noChangeAspect="1"/>
          </p:cNvPicPr>
          <p:nvPr/>
        </p:nvPicPr>
        <p:blipFill>
          <a:blip r:embed="rId3"/>
          <a:stretch>
            <a:fillRect/>
          </a:stretch>
        </p:blipFill>
        <p:spPr>
          <a:xfrm>
            <a:off x="0" y="1939197"/>
            <a:ext cx="4846730" cy="3168000"/>
          </a:xfrm>
          <a:prstGeom prst="rect">
            <a:avLst/>
          </a:prstGeom>
        </p:spPr>
      </p:pic>
      <p:pic>
        <p:nvPicPr>
          <p:cNvPr id="3" name="Picture 2">
            <a:extLst>
              <a:ext uri="{FF2B5EF4-FFF2-40B4-BE49-F238E27FC236}">
                <a16:creationId xmlns:a16="http://schemas.microsoft.com/office/drawing/2014/main" id="{5F2F3788-54BE-40AA-BD93-98DAFE0B01CF}"/>
              </a:ext>
            </a:extLst>
          </p:cNvPr>
          <p:cNvPicPr>
            <a:picLocks noChangeAspect="1"/>
          </p:cNvPicPr>
          <p:nvPr/>
        </p:nvPicPr>
        <p:blipFill>
          <a:blip r:embed="rId4"/>
          <a:stretch>
            <a:fillRect/>
          </a:stretch>
        </p:blipFill>
        <p:spPr>
          <a:xfrm>
            <a:off x="4656342" y="2029500"/>
            <a:ext cx="4487658" cy="3060000"/>
          </a:xfrm>
          <a:prstGeom prst="rect">
            <a:avLst/>
          </a:prstGeom>
        </p:spPr>
      </p:pic>
      <p:sp>
        <p:nvSpPr>
          <p:cNvPr id="4" name="Rectangle 3">
            <a:extLst>
              <a:ext uri="{FF2B5EF4-FFF2-40B4-BE49-F238E27FC236}">
                <a16:creationId xmlns:a16="http://schemas.microsoft.com/office/drawing/2014/main" id="{F4FE0E4B-8187-477E-9BBD-4AD2C29F876E}"/>
              </a:ext>
            </a:extLst>
          </p:cNvPr>
          <p:cNvSpPr/>
          <p:nvPr/>
        </p:nvSpPr>
        <p:spPr>
          <a:xfrm>
            <a:off x="278294" y="132200"/>
            <a:ext cx="8378688" cy="754053"/>
          </a:xfrm>
          <a:prstGeom prst="rect">
            <a:avLst/>
          </a:prstGeom>
        </p:spPr>
        <p:txBody>
          <a:bodyPr wrap="square">
            <a:spAutoFit/>
          </a:bodyPr>
          <a:lstStyle/>
          <a:p>
            <a:r>
              <a:rPr lang="en-US" sz="2500" b="1" dirty="0">
                <a:solidFill>
                  <a:srgbClr val="DA0012"/>
                </a:solidFill>
                <a:latin typeface="Arial" charset="0"/>
                <a:cs typeface="Arial" charset="0"/>
              </a:rPr>
              <a:t>Chronic offenders: characteristics and trajectories</a:t>
            </a:r>
          </a:p>
          <a:p>
            <a:endParaRPr lang="en-US" b="1" dirty="0">
              <a:latin typeface="Arial" charset="0"/>
              <a:cs typeface="Arial" charset="0"/>
            </a:endParaRPr>
          </a:p>
        </p:txBody>
      </p:sp>
      <p:sp>
        <p:nvSpPr>
          <p:cNvPr id="5" name="TextBox 4">
            <a:extLst>
              <a:ext uri="{FF2B5EF4-FFF2-40B4-BE49-F238E27FC236}">
                <a16:creationId xmlns:a16="http://schemas.microsoft.com/office/drawing/2014/main" id="{4C6D5B51-3910-4D5A-876F-756D876EFCBC}"/>
              </a:ext>
            </a:extLst>
          </p:cNvPr>
          <p:cNvSpPr txBox="1"/>
          <p:nvPr/>
        </p:nvSpPr>
        <p:spPr>
          <a:xfrm>
            <a:off x="3673190" y="2804225"/>
            <a:ext cx="595423" cy="276999"/>
          </a:xfrm>
          <a:prstGeom prst="rect">
            <a:avLst/>
          </a:prstGeom>
          <a:noFill/>
        </p:spPr>
        <p:txBody>
          <a:bodyPr wrap="square" rtlCol="0">
            <a:spAutoFit/>
          </a:bodyPr>
          <a:lstStyle/>
          <a:p>
            <a:r>
              <a:rPr lang="en-AU" sz="1200" dirty="0">
                <a:latin typeface="Arial"/>
                <a:cs typeface="Arial"/>
              </a:rPr>
              <a:t>15%</a:t>
            </a:r>
          </a:p>
        </p:txBody>
      </p:sp>
      <p:sp>
        <p:nvSpPr>
          <p:cNvPr id="6" name="TextBox 5">
            <a:extLst>
              <a:ext uri="{FF2B5EF4-FFF2-40B4-BE49-F238E27FC236}">
                <a16:creationId xmlns:a16="http://schemas.microsoft.com/office/drawing/2014/main" id="{4ECFEF48-2011-4CA7-9C0F-E0359555F334}"/>
              </a:ext>
            </a:extLst>
          </p:cNvPr>
          <p:cNvSpPr txBox="1"/>
          <p:nvPr/>
        </p:nvSpPr>
        <p:spPr>
          <a:xfrm>
            <a:off x="2775098" y="3232298"/>
            <a:ext cx="510362" cy="276999"/>
          </a:xfrm>
          <a:prstGeom prst="rect">
            <a:avLst/>
          </a:prstGeom>
          <a:noFill/>
        </p:spPr>
        <p:txBody>
          <a:bodyPr wrap="square" rtlCol="0">
            <a:spAutoFit/>
          </a:bodyPr>
          <a:lstStyle/>
          <a:p>
            <a:r>
              <a:rPr lang="en-AU" sz="1200" dirty="0">
                <a:latin typeface="Arial"/>
                <a:cs typeface="Arial"/>
              </a:rPr>
              <a:t>38%</a:t>
            </a:r>
          </a:p>
        </p:txBody>
      </p:sp>
      <p:sp>
        <p:nvSpPr>
          <p:cNvPr id="7" name="TextBox 6">
            <a:extLst>
              <a:ext uri="{FF2B5EF4-FFF2-40B4-BE49-F238E27FC236}">
                <a16:creationId xmlns:a16="http://schemas.microsoft.com/office/drawing/2014/main" id="{D0E0BD3F-982A-48FA-B1D0-097BE3810513}"/>
              </a:ext>
            </a:extLst>
          </p:cNvPr>
          <p:cNvSpPr txBox="1"/>
          <p:nvPr/>
        </p:nvSpPr>
        <p:spPr>
          <a:xfrm>
            <a:off x="2853070" y="3788735"/>
            <a:ext cx="655674" cy="276999"/>
          </a:xfrm>
          <a:prstGeom prst="rect">
            <a:avLst/>
          </a:prstGeom>
          <a:noFill/>
        </p:spPr>
        <p:txBody>
          <a:bodyPr wrap="square" rtlCol="0">
            <a:spAutoFit/>
          </a:bodyPr>
          <a:lstStyle/>
          <a:p>
            <a:r>
              <a:rPr lang="en-AU" sz="1200" dirty="0">
                <a:latin typeface="Arial"/>
                <a:cs typeface="Arial"/>
              </a:rPr>
              <a:t>47%</a:t>
            </a:r>
          </a:p>
        </p:txBody>
      </p:sp>
      <p:sp>
        <p:nvSpPr>
          <p:cNvPr id="8" name="TextBox 7">
            <a:extLst>
              <a:ext uri="{FF2B5EF4-FFF2-40B4-BE49-F238E27FC236}">
                <a16:creationId xmlns:a16="http://schemas.microsoft.com/office/drawing/2014/main" id="{F466E7EB-3DF7-4A30-8F82-B4F5F4FF5780}"/>
              </a:ext>
            </a:extLst>
          </p:cNvPr>
          <p:cNvSpPr txBox="1"/>
          <p:nvPr/>
        </p:nvSpPr>
        <p:spPr>
          <a:xfrm>
            <a:off x="7941802" y="3224156"/>
            <a:ext cx="595423" cy="276999"/>
          </a:xfrm>
          <a:prstGeom prst="rect">
            <a:avLst/>
          </a:prstGeom>
          <a:noFill/>
        </p:spPr>
        <p:txBody>
          <a:bodyPr wrap="square" rtlCol="0">
            <a:spAutoFit/>
          </a:bodyPr>
          <a:lstStyle/>
          <a:p>
            <a:r>
              <a:rPr lang="en-AU" sz="1200" dirty="0">
                <a:latin typeface="Arial"/>
                <a:cs typeface="Arial"/>
              </a:rPr>
              <a:t>2%</a:t>
            </a:r>
          </a:p>
        </p:txBody>
      </p:sp>
      <p:sp>
        <p:nvSpPr>
          <p:cNvPr id="9" name="TextBox 8">
            <a:extLst>
              <a:ext uri="{FF2B5EF4-FFF2-40B4-BE49-F238E27FC236}">
                <a16:creationId xmlns:a16="http://schemas.microsoft.com/office/drawing/2014/main" id="{6B94643D-DB56-4E88-9496-4CCF8A3D3304}"/>
              </a:ext>
            </a:extLst>
          </p:cNvPr>
          <p:cNvSpPr txBox="1"/>
          <p:nvPr/>
        </p:nvSpPr>
        <p:spPr>
          <a:xfrm>
            <a:off x="7104377" y="3788734"/>
            <a:ext cx="595423" cy="276999"/>
          </a:xfrm>
          <a:prstGeom prst="rect">
            <a:avLst/>
          </a:prstGeom>
          <a:noFill/>
        </p:spPr>
        <p:txBody>
          <a:bodyPr wrap="square" rtlCol="0">
            <a:spAutoFit/>
          </a:bodyPr>
          <a:lstStyle/>
          <a:p>
            <a:r>
              <a:rPr lang="en-AU" sz="1200" dirty="0">
                <a:latin typeface="Arial"/>
                <a:cs typeface="Arial"/>
              </a:rPr>
              <a:t>14%</a:t>
            </a:r>
          </a:p>
        </p:txBody>
      </p:sp>
      <p:sp>
        <p:nvSpPr>
          <p:cNvPr id="10" name="TextBox 9">
            <a:extLst>
              <a:ext uri="{FF2B5EF4-FFF2-40B4-BE49-F238E27FC236}">
                <a16:creationId xmlns:a16="http://schemas.microsoft.com/office/drawing/2014/main" id="{6B6105CA-6B10-47A9-AEA7-EF17B54096ED}"/>
              </a:ext>
            </a:extLst>
          </p:cNvPr>
          <p:cNvSpPr txBox="1"/>
          <p:nvPr/>
        </p:nvSpPr>
        <p:spPr>
          <a:xfrm>
            <a:off x="8039574" y="4367403"/>
            <a:ext cx="595423" cy="276999"/>
          </a:xfrm>
          <a:prstGeom prst="rect">
            <a:avLst/>
          </a:prstGeom>
          <a:noFill/>
        </p:spPr>
        <p:txBody>
          <a:bodyPr wrap="square" rtlCol="0">
            <a:spAutoFit/>
          </a:bodyPr>
          <a:lstStyle/>
          <a:p>
            <a:r>
              <a:rPr lang="en-AU" sz="1200" dirty="0">
                <a:latin typeface="Arial"/>
                <a:cs typeface="Arial"/>
              </a:rPr>
              <a:t>84%</a:t>
            </a:r>
          </a:p>
        </p:txBody>
      </p:sp>
      <p:sp>
        <p:nvSpPr>
          <p:cNvPr id="11" name="Rectangle 10">
            <a:extLst>
              <a:ext uri="{FF2B5EF4-FFF2-40B4-BE49-F238E27FC236}">
                <a16:creationId xmlns:a16="http://schemas.microsoft.com/office/drawing/2014/main" id="{D4F7B62C-B858-4FC1-A2A7-E1C3076F4674}"/>
              </a:ext>
            </a:extLst>
          </p:cNvPr>
          <p:cNvSpPr/>
          <p:nvPr/>
        </p:nvSpPr>
        <p:spPr>
          <a:xfrm>
            <a:off x="278294" y="689452"/>
            <a:ext cx="8142692" cy="1200329"/>
          </a:xfrm>
          <a:prstGeom prst="rect">
            <a:avLst/>
          </a:prstGeom>
        </p:spPr>
        <p:txBody>
          <a:bodyPr wrap="square">
            <a:spAutoFit/>
          </a:bodyPr>
          <a:lstStyle/>
          <a:p>
            <a:pPr marL="342900" indent="-342900">
              <a:buFont typeface="Arial" panose="020B0604020202020204" pitchFamily="34" charset="0"/>
              <a:buChar char="•"/>
            </a:pPr>
            <a:r>
              <a:rPr lang="en-AU" dirty="0">
                <a:latin typeface="Arial"/>
                <a:cs typeface="Arial"/>
              </a:rPr>
              <a:t>Between 74-80% of Indigenous cohort found guilty of an offence by age 31 compared to 24-25% of the non-Indigenous cohort</a:t>
            </a:r>
          </a:p>
          <a:p>
            <a:pPr marL="342900" indent="-342900">
              <a:buFont typeface="Arial" panose="020B0604020202020204" pitchFamily="34" charset="0"/>
              <a:buChar char="•"/>
            </a:pPr>
            <a:r>
              <a:rPr lang="en-AU" dirty="0">
                <a:latin typeface="Arial"/>
                <a:cs typeface="Arial"/>
              </a:rPr>
              <a:t>53% of the Indigenous cohort was classified as having a </a:t>
            </a:r>
            <a:r>
              <a:rPr lang="en-AU" i="1" dirty="0">
                <a:latin typeface="Arial"/>
                <a:cs typeface="Arial"/>
              </a:rPr>
              <a:t>moderate</a:t>
            </a:r>
            <a:r>
              <a:rPr lang="en-AU" dirty="0">
                <a:latin typeface="Arial"/>
                <a:cs typeface="Arial"/>
              </a:rPr>
              <a:t> to </a:t>
            </a:r>
            <a:r>
              <a:rPr lang="en-AU" i="1" dirty="0">
                <a:latin typeface="Arial"/>
                <a:cs typeface="Arial"/>
              </a:rPr>
              <a:t>chronic </a:t>
            </a:r>
            <a:r>
              <a:rPr lang="en-AU" dirty="0">
                <a:latin typeface="Arial"/>
                <a:cs typeface="Arial"/>
              </a:rPr>
              <a:t>offender trajectory compared to 16% of non-Indigenous cohort</a:t>
            </a:r>
          </a:p>
        </p:txBody>
      </p:sp>
    </p:spTree>
    <p:extLst>
      <p:ext uri="{BB962C8B-B14F-4D97-AF65-F5344CB8AC3E}">
        <p14:creationId xmlns:p14="http://schemas.microsoft.com/office/powerpoint/2010/main" val="3132026703"/>
      </p:ext>
    </p:extLst>
  </p:cSld>
  <p:clrMapOvr>
    <a:masterClrMapping/>
  </p:clrMapOvr>
</p:sld>
</file>

<file path=ppt/theme/theme1.xml><?xml version="1.0" encoding="utf-8"?>
<a:theme xmlns:a="http://schemas.openxmlformats.org/drawingml/2006/main" name="Covers">
  <a:themeElements>
    <a:clrScheme name="Custom 6">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C0C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eature tex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markable layouts">
  <a:themeElements>
    <a:clrScheme name="Custom 5">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E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smtClean="0">
            <a:latin typeface="Arial"/>
            <a:cs typeface="Aria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5899B031002D4AB69421D85EAB54C4" ma:contentTypeVersion="11" ma:contentTypeDescription="Create a new document." ma:contentTypeScope="" ma:versionID="1703af5089f864aab32de055c9f17d28">
  <xsd:schema xmlns:xsd="http://www.w3.org/2001/XMLSchema" xmlns:xs="http://www.w3.org/2001/XMLSchema" xmlns:p="http://schemas.microsoft.com/office/2006/metadata/properties" xmlns:ns3="8398cf50-eaa3-435c-afa6-f6d15ce00c08" xmlns:ns4="06deb609-ee1b-41e8-876b-59c28e07861f" targetNamespace="http://schemas.microsoft.com/office/2006/metadata/properties" ma:root="true" ma:fieldsID="c7b574db01e4fbb5b0b0f8d98d952498" ns3:_="" ns4:_="">
    <xsd:import namespace="8398cf50-eaa3-435c-afa6-f6d15ce00c08"/>
    <xsd:import namespace="06deb609-ee1b-41e8-876b-59c28e07861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8cf50-eaa3-435c-afa6-f6d15ce00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deb609-ee1b-41e8-876b-59c28e0786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61B304-B1AB-419A-8120-51E56F2FD7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98cf50-eaa3-435c-afa6-f6d15ce00c08"/>
    <ds:schemaRef ds:uri="06deb609-ee1b-41e8-876b-59c28e078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338A4C-CA23-4C00-8F49-0263BE6AED4D}">
  <ds:schemaRefs>
    <ds:schemaRef ds:uri="8398cf50-eaa3-435c-afa6-f6d15ce00c08"/>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06deb609-ee1b-41e8-876b-59c28e07861f"/>
  </ds:schemaRefs>
</ds:datastoreItem>
</file>

<file path=customXml/itemProps3.xml><?xml version="1.0" encoding="utf-8"?>
<ds:datastoreItem xmlns:ds="http://schemas.openxmlformats.org/officeDocument/2006/customXml" ds:itemID="{74DB5198-D52F-4BF7-A3E8-13D8C959FC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1927</TotalTime>
  <Words>1912</Words>
  <Application>Microsoft Office PowerPoint</Application>
  <PresentationFormat>On-screen Show (16:9)</PresentationFormat>
  <Paragraphs>185</Paragraphs>
  <Slides>16</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Copernicus Medium</vt:lpstr>
      <vt:lpstr>FoundrySterling-Book</vt:lpstr>
      <vt:lpstr>Jotia Medium</vt:lpstr>
      <vt:lpstr>Wingdings</vt:lpstr>
      <vt:lpstr>Covers</vt:lpstr>
      <vt:lpstr>Feature text</vt:lpstr>
      <vt:lpstr>1_Remarkable layouts</vt:lpstr>
      <vt:lpstr>Trends in youth offending in Queensland    Dr Molly McCarthy  Griffith Criminology Institute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youth offending in Queensland   Dr Molly McCarthy  Griffith Criminology Institute</dc:title>
  <dc:creator>Molly McCarthy</dc:creator>
  <cp:lastModifiedBy>Molly McCarthy</cp:lastModifiedBy>
  <cp:revision>37</cp:revision>
  <cp:lastPrinted>2021-04-13T04:47:19Z</cp:lastPrinted>
  <dcterms:created xsi:type="dcterms:W3CDTF">2021-03-31T05:15:39Z</dcterms:created>
  <dcterms:modified xsi:type="dcterms:W3CDTF">2021-04-13T07:57:08Z</dcterms:modified>
</cp:coreProperties>
</file>